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1" r:id="rId3"/>
    <p:sldId id="268" r:id="rId4"/>
    <p:sldId id="269" r:id="rId5"/>
    <p:sldId id="270" r:id="rId6"/>
    <p:sldId id="272" r:id="rId7"/>
    <p:sldId id="287" r:id="rId8"/>
    <p:sldId id="281" r:id="rId9"/>
    <p:sldId id="282" r:id="rId10"/>
    <p:sldId id="261" r:id="rId11"/>
    <p:sldId id="263" r:id="rId12"/>
    <p:sldId id="283" r:id="rId13"/>
    <p:sldId id="284" r:id="rId14"/>
    <p:sldId id="285" r:id="rId15"/>
    <p:sldId id="286" r:id="rId16"/>
    <p:sldId id="279" r:id="rId17"/>
    <p:sldId id="265" r:id="rId18"/>
    <p:sldId id="266" r:id="rId19"/>
    <p:sldId id="264" r:id="rId20"/>
    <p:sldId id="258" r:id="rId21"/>
    <p:sldId id="260" r:id="rId22"/>
    <p:sldId id="257" r:id="rId23"/>
    <p:sldId id="280" r:id="rId24"/>
    <p:sldId id="259" r:id="rId25"/>
    <p:sldId id="273" r:id="rId26"/>
    <p:sldId id="274" r:id="rId27"/>
    <p:sldId id="275" r:id="rId28"/>
    <p:sldId id="276" r:id="rId29"/>
    <p:sldId id="277" r:id="rId30"/>
    <p:sldId id="278" r:id="rId31"/>
    <p:sldId id="262" r:id="rId32"/>
    <p:sldId id="288" r:id="rId33"/>
    <p:sldId id="289" r:id="rId34"/>
    <p:sldId id="290" r:id="rId35"/>
    <p:sldId id="291" r:id="rId36"/>
    <p:sldId id="292" r:id="rId37"/>
    <p:sldId id="29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2" autoAdjust="0"/>
    <p:restoredTop sz="94660"/>
  </p:normalViewPr>
  <p:slideViewPr>
    <p:cSldViewPr snapToGrid="0">
      <p:cViewPr varScale="1">
        <p:scale>
          <a:sx n="78" d="100"/>
          <a:sy n="78" d="100"/>
        </p:scale>
        <p:origin x="878"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741FA-431E-0322-12F5-EC1A050D48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B3F780-5324-5E05-0B68-57F2B353A0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F86306-9FEC-AAFA-E169-84F3C528173D}"/>
              </a:ext>
            </a:extLst>
          </p:cNvPr>
          <p:cNvSpPr>
            <a:spLocks noGrp="1"/>
          </p:cNvSpPr>
          <p:nvPr>
            <p:ph type="dt" sz="half" idx="10"/>
          </p:nvPr>
        </p:nvSpPr>
        <p:spPr/>
        <p:txBody>
          <a:bodyPr/>
          <a:lstStyle/>
          <a:p>
            <a:fld id="{7ACA5C99-1A54-4C12-9096-BEA0C44AE5A3}" type="datetimeFigureOut">
              <a:rPr lang="en-US" smtClean="0"/>
              <a:t>6/7/2026</a:t>
            </a:fld>
            <a:endParaRPr lang="en-US"/>
          </a:p>
        </p:txBody>
      </p:sp>
      <p:sp>
        <p:nvSpPr>
          <p:cNvPr id="5" name="Footer Placeholder 4">
            <a:extLst>
              <a:ext uri="{FF2B5EF4-FFF2-40B4-BE49-F238E27FC236}">
                <a16:creationId xmlns:a16="http://schemas.microsoft.com/office/drawing/2014/main" id="{36A7B58F-8FEE-3E79-3D9C-EAC6DBEE3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0DF128-6946-B336-5B8B-53C0FBA5F032}"/>
              </a:ext>
            </a:extLst>
          </p:cNvPr>
          <p:cNvSpPr>
            <a:spLocks noGrp="1"/>
          </p:cNvSpPr>
          <p:nvPr>
            <p:ph type="sldNum" sz="quarter" idx="12"/>
          </p:nvPr>
        </p:nvSpPr>
        <p:spPr/>
        <p:txBody>
          <a:bodyPr/>
          <a:lstStyle/>
          <a:p>
            <a:fld id="{9FBC4888-377F-458B-A364-EFE8FECA0DFB}" type="slidenum">
              <a:rPr lang="en-US" smtClean="0"/>
              <a:t>‹#›</a:t>
            </a:fld>
            <a:endParaRPr lang="en-US"/>
          </a:p>
        </p:txBody>
      </p:sp>
    </p:spTree>
    <p:extLst>
      <p:ext uri="{BB962C8B-B14F-4D97-AF65-F5344CB8AC3E}">
        <p14:creationId xmlns:p14="http://schemas.microsoft.com/office/powerpoint/2010/main" val="3058662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2D86F-1343-F97E-29FC-875FF71317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1540FB-0A18-F276-C7C4-106AFB8D59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CD9385-A162-BA7D-BAD2-30B47D500085}"/>
              </a:ext>
            </a:extLst>
          </p:cNvPr>
          <p:cNvSpPr>
            <a:spLocks noGrp="1"/>
          </p:cNvSpPr>
          <p:nvPr>
            <p:ph type="dt" sz="half" idx="10"/>
          </p:nvPr>
        </p:nvSpPr>
        <p:spPr/>
        <p:txBody>
          <a:bodyPr/>
          <a:lstStyle/>
          <a:p>
            <a:fld id="{7ACA5C99-1A54-4C12-9096-BEA0C44AE5A3}" type="datetimeFigureOut">
              <a:rPr lang="en-US" smtClean="0"/>
              <a:t>6/7/2026</a:t>
            </a:fld>
            <a:endParaRPr lang="en-US"/>
          </a:p>
        </p:txBody>
      </p:sp>
      <p:sp>
        <p:nvSpPr>
          <p:cNvPr id="5" name="Footer Placeholder 4">
            <a:extLst>
              <a:ext uri="{FF2B5EF4-FFF2-40B4-BE49-F238E27FC236}">
                <a16:creationId xmlns:a16="http://schemas.microsoft.com/office/drawing/2014/main" id="{D0BD46EB-63CF-7841-F3E9-D29EE547CB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381F12-A1B0-2617-51D4-4073841229F8}"/>
              </a:ext>
            </a:extLst>
          </p:cNvPr>
          <p:cNvSpPr>
            <a:spLocks noGrp="1"/>
          </p:cNvSpPr>
          <p:nvPr>
            <p:ph type="sldNum" sz="quarter" idx="12"/>
          </p:nvPr>
        </p:nvSpPr>
        <p:spPr/>
        <p:txBody>
          <a:bodyPr/>
          <a:lstStyle/>
          <a:p>
            <a:fld id="{9FBC4888-377F-458B-A364-EFE8FECA0DFB}" type="slidenum">
              <a:rPr lang="en-US" smtClean="0"/>
              <a:t>‹#›</a:t>
            </a:fld>
            <a:endParaRPr lang="en-US"/>
          </a:p>
        </p:txBody>
      </p:sp>
    </p:spTree>
    <p:extLst>
      <p:ext uri="{BB962C8B-B14F-4D97-AF65-F5344CB8AC3E}">
        <p14:creationId xmlns:p14="http://schemas.microsoft.com/office/powerpoint/2010/main" val="21288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FABE40-D72D-80F9-87FA-D6E13537F3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01189A-1F69-587F-F2C2-4B1B17C898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5A7840-127D-1DF9-2F49-1AF282E4D062}"/>
              </a:ext>
            </a:extLst>
          </p:cNvPr>
          <p:cNvSpPr>
            <a:spLocks noGrp="1"/>
          </p:cNvSpPr>
          <p:nvPr>
            <p:ph type="dt" sz="half" idx="10"/>
          </p:nvPr>
        </p:nvSpPr>
        <p:spPr/>
        <p:txBody>
          <a:bodyPr/>
          <a:lstStyle/>
          <a:p>
            <a:fld id="{7ACA5C99-1A54-4C12-9096-BEA0C44AE5A3}" type="datetimeFigureOut">
              <a:rPr lang="en-US" smtClean="0"/>
              <a:t>6/7/2026</a:t>
            </a:fld>
            <a:endParaRPr lang="en-US"/>
          </a:p>
        </p:txBody>
      </p:sp>
      <p:sp>
        <p:nvSpPr>
          <p:cNvPr id="5" name="Footer Placeholder 4">
            <a:extLst>
              <a:ext uri="{FF2B5EF4-FFF2-40B4-BE49-F238E27FC236}">
                <a16:creationId xmlns:a16="http://schemas.microsoft.com/office/drawing/2014/main" id="{883E18F4-1DDF-9526-FC52-541DF7A8E0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7A92B-F70E-BD01-8273-8B8CDE2BDCA2}"/>
              </a:ext>
            </a:extLst>
          </p:cNvPr>
          <p:cNvSpPr>
            <a:spLocks noGrp="1"/>
          </p:cNvSpPr>
          <p:nvPr>
            <p:ph type="sldNum" sz="quarter" idx="12"/>
          </p:nvPr>
        </p:nvSpPr>
        <p:spPr/>
        <p:txBody>
          <a:bodyPr/>
          <a:lstStyle/>
          <a:p>
            <a:fld id="{9FBC4888-377F-458B-A364-EFE8FECA0DFB}" type="slidenum">
              <a:rPr lang="en-US" smtClean="0"/>
              <a:t>‹#›</a:t>
            </a:fld>
            <a:endParaRPr lang="en-US"/>
          </a:p>
        </p:txBody>
      </p:sp>
    </p:spTree>
    <p:extLst>
      <p:ext uri="{BB962C8B-B14F-4D97-AF65-F5344CB8AC3E}">
        <p14:creationId xmlns:p14="http://schemas.microsoft.com/office/powerpoint/2010/main" val="878229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2F7D8-8E93-C7CF-0E4D-D07D4441C7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C13DC1-134D-1E85-C422-279E32AD21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3DC51-3681-B7F6-7A33-3E209EFFB479}"/>
              </a:ext>
            </a:extLst>
          </p:cNvPr>
          <p:cNvSpPr>
            <a:spLocks noGrp="1"/>
          </p:cNvSpPr>
          <p:nvPr>
            <p:ph type="dt" sz="half" idx="10"/>
          </p:nvPr>
        </p:nvSpPr>
        <p:spPr/>
        <p:txBody>
          <a:bodyPr/>
          <a:lstStyle/>
          <a:p>
            <a:fld id="{7ACA5C99-1A54-4C12-9096-BEA0C44AE5A3}" type="datetimeFigureOut">
              <a:rPr lang="en-US" smtClean="0"/>
              <a:t>6/7/2026</a:t>
            </a:fld>
            <a:endParaRPr lang="en-US"/>
          </a:p>
        </p:txBody>
      </p:sp>
      <p:sp>
        <p:nvSpPr>
          <p:cNvPr id="5" name="Footer Placeholder 4">
            <a:extLst>
              <a:ext uri="{FF2B5EF4-FFF2-40B4-BE49-F238E27FC236}">
                <a16:creationId xmlns:a16="http://schemas.microsoft.com/office/drawing/2014/main" id="{0D119F34-8881-025D-CE03-3214014A62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33B88F-BA09-EA5C-10C0-CD6540FD1530}"/>
              </a:ext>
            </a:extLst>
          </p:cNvPr>
          <p:cNvSpPr>
            <a:spLocks noGrp="1"/>
          </p:cNvSpPr>
          <p:nvPr>
            <p:ph type="sldNum" sz="quarter" idx="12"/>
          </p:nvPr>
        </p:nvSpPr>
        <p:spPr/>
        <p:txBody>
          <a:bodyPr/>
          <a:lstStyle/>
          <a:p>
            <a:fld id="{9FBC4888-377F-458B-A364-EFE8FECA0DFB}" type="slidenum">
              <a:rPr lang="en-US" smtClean="0"/>
              <a:t>‹#›</a:t>
            </a:fld>
            <a:endParaRPr lang="en-US"/>
          </a:p>
        </p:txBody>
      </p:sp>
    </p:spTree>
    <p:extLst>
      <p:ext uri="{BB962C8B-B14F-4D97-AF65-F5344CB8AC3E}">
        <p14:creationId xmlns:p14="http://schemas.microsoft.com/office/powerpoint/2010/main" val="4171167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2B874-CDDB-25C3-636F-A1F243A908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564AFF-A8B3-3486-5FCB-1045D4DA32D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5E9188-E6FB-9AAE-1E7B-3E9060BFDB41}"/>
              </a:ext>
            </a:extLst>
          </p:cNvPr>
          <p:cNvSpPr>
            <a:spLocks noGrp="1"/>
          </p:cNvSpPr>
          <p:nvPr>
            <p:ph type="dt" sz="half" idx="10"/>
          </p:nvPr>
        </p:nvSpPr>
        <p:spPr/>
        <p:txBody>
          <a:bodyPr/>
          <a:lstStyle/>
          <a:p>
            <a:fld id="{7ACA5C99-1A54-4C12-9096-BEA0C44AE5A3}" type="datetimeFigureOut">
              <a:rPr lang="en-US" smtClean="0"/>
              <a:t>6/7/2026</a:t>
            </a:fld>
            <a:endParaRPr lang="en-US"/>
          </a:p>
        </p:txBody>
      </p:sp>
      <p:sp>
        <p:nvSpPr>
          <p:cNvPr id="5" name="Footer Placeholder 4">
            <a:extLst>
              <a:ext uri="{FF2B5EF4-FFF2-40B4-BE49-F238E27FC236}">
                <a16:creationId xmlns:a16="http://schemas.microsoft.com/office/drawing/2014/main" id="{096AE122-144B-CE3C-3F04-25D5FD0EAA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AB7DC6-8D55-6839-8617-371A7C96E6AD}"/>
              </a:ext>
            </a:extLst>
          </p:cNvPr>
          <p:cNvSpPr>
            <a:spLocks noGrp="1"/>
          </p:cNvSpPr>
          <p:nvPr>
            <p:ph type="sldNum" sz="quarter" idx="12"/>
          </p:nvPr>
        </p:nvSpPr>
        <p:spPr/>
        <p:txBody>
          <a:bodyPr/>
          <a:lstStyle/>
          <a:p>
            <a:fld id="{9FBC4888-377F-458B-A364-EFE8FECA0DFB}" type="slidenum">
              <a:rPr lang="en-US" smtClean="0"/>
              <a:t>‹#›</a:t>
            </a:fld>
            <a:endParaRPr lang="en-US"/>
          </a:p>
        </p:txBody>
      </p:sp>
    </p:spTree>
    <p:extLst>
      <p:ext uri="{BB962C8B-B14F-4D97-AF65-F5344CB8AC3E}">
        <p14:creationId xmlns:p14="http://schemas.microsoft.com/office/powerpoint/2010/main" val="4033670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E1863-8EF1-11C8-3502-A82E0B9BBF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7537AD-0AD6-B172-913F-889689990E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15D098-ED90-0599-1399-D403D9379B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C930A9-8488-A308-E573-4C39555E9D35}"/>
              </a:ext>
            </a:extLst>
          </p:cNvPr>
          <p:cNvSpPr>
            <a:spLocks noGrp="1"/>
          </p:cNvSpPr>
          <p:nvPr>
            <p:ph type="dt" sz="half" idx="10"/>
          </p:nvPr>
        </p:nvSpPr>
        <p:spPr/>
        <p:txBody>
          <a:bodyPr/>
          <a:lstStyle/>
          <a:p>
            <a:fld id="{7ACA5C99-1A54-4C12-9096-BEA0C44AE5A3}" type="datetimeFigureOut">
              <a:rPr lang="en-US" smtClean="0"/>
              <a:t>6/7/2026</a:t>
            </a:fld>
            <a:endParaRPr lang="en-US"/>
          </a:p>
        </p:txBody>
      </p:sp>
      <p:sp>
        <p:nvSpPr>
          <p:cNvPr id="6" name="Footer Placeholder 5">
            <a:extLst>
              <a:ext uri="{FF2B5EF4-FFF2-40B4-BE49-F238E27FC236}">
                <a16:creationId xmlns:a16="http://schemas.microsoft.com/office/drawing/2014/main" id="{2D36397A-4303-3E00-9E46-EB04094910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68D37A-4E51-1FC8-2030-D7439A8B6477}"/>
              </a:ext>
            </a:extLst>
          </p:cNvPr>
          <p:cNvSpPr>
            <a:spLocks noGrp="1"/>
          </p:cNvSpPr>
          <p:nvPr>
            <p:ph type="sldNum" sz="quarter" idx="12"/>
          </p:nvPr>
        </p:nvSpPr>
        <p:spPr/>
        <p:txBody>
          <a:bodyPr/>
          <a:lstStyle/>
          <a:p>
            <a:fld id="{9FBC4888-377F-458B-A364-EFE8FECA0DFB}" type="slidenum">
              <a:rPr lang="en-US" smtClean="0"/>
              <a:t>‹#›</a:t>
            </a:fld>
            <a:endParaRPr lang="en-US"/>
          </a:p>
        </p:txBody>
      </p:sp>
    </p:spTree>
    <p:extLst>
      <p:ext uri="{BB962C8B-B14F-4D97-AF65-F5344CB8AC3E}">
        <p14:creationId xmlns:p14="http://schemas.microsoft.com/office/powerpoint/2010/main" val="3996169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8051B-9404-CBF1-E4F2-A723DD971B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66D65D-CA89-A07B-3403-D56A1E150A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D40FDC-C3F1-4762-08A7-AA8128D172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938B55-0F7C-5FEB-DF16-AFC6C8BC15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D35B17-ACEC-F631-0B71-164DDEC7FB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8EA3A1-1DD9-11F9-57B1-F2D8179BFFDE}"/>
              </a:ext>
            </a:extLst>
          </p:cNvPr>
          <p:cNvSpPr>
            <a:spLocks noGrp="1"/>
          </p:cNvSpPr>
          <p:nvPr>
            <p:ph type="dt" sz="half" idx="10"/>
          </p:nvPr>
        </p:nvSpPr>
        <p:spPr/>
        <p:txBody>
          <a:bodyPr/>
          <a:lstStyle/>
          <a:p>
            <a:fld id="{7ACA5C99-1A54-4C12-9096-BEA0C44AE5A3}" type="datetimeFigureOut">
              <a:rPr lang="en-US" smtClean="0"/>
              <a:t>6/7/2026</a:t>
            </a:fld>
            <a:endParaRPr lang="en-US"/>
          </a:p>
        </p:txBody>
      </p:sp>
      <p:sp>
        <p:nvSpPr>
          <p:cNvPr id="8" name="Footer Placeholder 7">
            <a:extLst>
              <a:ext uri="{FF2B5EF4-FFF2-40B4-BE49-F238E27FC236}">
                <a16:creationId xmlns:a16="http://schemas.microsoft.com/office/drawing/2014/main" id="{5E567175-5241-DB21-E3F9-90B8D015D3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EF2C71-7CF1-E3E3-96E2-CD11F8E16600}"/>
              </a:ext>
            </a:extLst>
          </p:cNvPr>
          <p:cNvSpPr>
            <a:spLocks noGrp="1"/>
          </p:cNvSpPr>
          <p:nvPr>
            <p:ph type="sldNum" sz="quarter" idx="12"/>
          </p:nvPr>
        </p:nvSpPr>
        <p:spPr/>
        <p:txBody>
          <a:bodyPr/>
          <a:lstStyle/>
          <a:p>
            <a:fld id="{9FBC4888-377F-458B-A364-EFE8FECA0DFB}" type="slidenum">
              <a:rPr lang="en-US" smtClean="0"/>
              <a:t>‹#›</a:t>
            </a:fld>
            <a:endParaRPr lang="en-US"/>
          </a:p>
        </p:txBody>
      </p:sp>
    </p:spTree>
    <p:extLst>
      <p:ext uri="{BB962C8B-B14F-4D97-AF65-F5344CB8AC3E}">
        <p14:creationId xmlns:p14="http://schemas.microsoft.com/office/powerpoint/2010/main" val="2666758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C4F13-44CF-C91C-9A56-5625D6E1D1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7C0571-C8BD-02A4-A9C8-CFF44C91636B}"/>
              </a:ext>
            </a:extLst>
          </p:cNvPr>
          <p:cNvSpPr>
            <a:spLocks noGrp="1"/>
          </p:cNvSpPr>
          <p:nvPr>
            <p:ph type="dt" sz="half" idx="10"/>
          </p:nvPr>
        </p:nvSpPr>
        <p:spPr/>
        <p:txBody>
          <a:bodyPr/>
          <a:lstStyle/>
          <a:p>
            <a:fld id="{7ACA5C99-1A54-4C12-9096-BEA0C44AE5A3}" type="datetimeFigureOut">
              <a:rPr lang="en-US" smtClean="0"/>
              <a:t>6/7/2026</a:t>
            </a:fld>
            <a:endParaRPr lang="en-US"/>
          </a:p>
        </p:txBody>
      </p:sp>
      <p:sp>
        <p:nvSpPr>
          <p:cNvPr id="4" name="Footer Placeholder 3">
            <a:extLst>
              <a:ext uri="{FF2B5EF4-FFF2-40B4-BE49-F238E27FC236}">
                <a16:creationId xmlns:a16="http://schemas.microsoft.com/office/drawing/2014/main" id="{FFAD09FA-69F1-6B7B-60B3-ED7B33A49D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930A6C-A0F4-098E-A7E7-D5711C768834}"/>
              </a:ext>
            </a:extLst>
          </p:cNvPr>
          <p:cNvSpPr>
            <a:spLocks noGrp="1"/>
          </p:cNvSpPr>
          <p:nvPr>
            <p:ph type="sldNum" sz="quarter" idx="12"/>
          </p:nvPr>
        </p:nvSpPr>
        <p:spPr/>
        <p:txBody>
          <a:bodyPr/>
          <a:lstStyle/>
          <a:p>
            <a:fld id="{9FBC4888-377F-458B-A364-EFE8FECA0DFB}" type="slidenum">
              <a:rPr lang="en-US" smtClean="0"/>
              <a:t>‹#›</a:t>
            </a:fld>
            <a:endParaRPr lang="en-US"/>
          </a:p>
        </p:txBody>
      </p:sp>
    </p:spTree>
    <p:extLst>
      <p:ext uri="{BB962C8B-B14F-4D97-AF65-F5344CB8AC3E}">
        <p14:creationId xmlns:p14="http://schemas.microsoft.com/office/powerpoint/2010/main" val="3029587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3FD7EE-330C-2BF1-49C8-E0F2D884EC06}"/>
              </a:ext>
            </a:extLst>
          </p:cNvPr>
          <p:cNvSpPr>
            <a:spLocks noGrp="1"/>
          </p:cNvSpPr>
          <p:nvPr>
            <p:ph type="dt" sz="half" idx="10"/>
          </p:nvPr>
        </p:nvSpPr>
        <p:spPr/>
        <p:txBody>
          <a:bodyPr/>
          <a:lstStyle/>
          <a:p>
            <a:fld id="{7ACA5C99-1A54-4C12-9096-BEA0C44AE5A3}" type="datetimeFigureOut">
              <a:rPr lang="en-US" smtClean="0"/>
              <a:t>6/7/2026</a:t>
            </a:fld>
            <a:endParaRPr lang="en-US"/>
          </a:p>
        </p:txBody>
      </p:sp>
      <p:sp>
        <p:nvSpPr>
          <p:cNvPr id="3" name="Footer Placeholder 2">
            <a:extLst>
              <a:ext uri="{FF2B5EF4-FFF2-40B4-BE49-F238E27FC236}">
                <a16:creationId xmlns:a16="http://schemas.microsoft.com/office/drawing/2014/main" id="{128F2384-3A14-4C55-BB25-693B87D7A8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41B6F1-7C61-621B-D1F3-193C10DCF915}"/>
              </a:ext>
            </a:extLst>
          </p:cNvPr>
          <p:cNvSpPr>
            <a:spLocks noGrp="1"/>
          </p:cNvSpPr>
          <p:nvPr>
            <p:ph type="sldNum" sz="quarter" idx="12"/>
          </p:nvPr>
        </p:nvSpPr>
        <p:spPr/>
        <p:txBody>
          <a:bodyPr/>
          <a:lstStyle/>
          <a:p>
            <a:fld id="{9FBC4888-377F-458B-A364-EFE8FECA0DFB}" type="slidenum">
              <a:rPr lang="en-US" smtClean="0"/>
              <a:t>‹#›</a:t>
            </a:fld>
            <a:endParaRPr lang="en-US"/>
          </a:p>
        </p:txBody>
      </p:sp>
    </p:spTree>
    <p:extLst>
      <p:ext uri="{BB962C8B-B14F-4D97-AF65-F5344CB8AC3E}">
        <p14:creationId xmlns:p14="http://schemas.microsoft.com/office/powerpoint/2010/main" val="530458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CD085-A702-BD1B-A389-8C83F4963B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6791F2-AB13-204C-DFA3-FC3E6FF4FA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66DACC-E81E-2CF8-4A80-D57A1CC1F3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64A3B-399B-65A5-5A85-9C196583AB03}"/>
              </a:ext>
            </a:extLst>
          </p:cNvPr>
          <p:cNvSpPr>
            <a:spLocks noGrp="1"/>
          </p:cNvSpPr>
          <p:nvPr>
            <p:ph type="dt" sz="half" idx="10"/>
          </p:nvPr>
        </p:nvSpPr>
        <p:spPr/>
        <p:txBody>
          <a:bodyPr/>
          <a:lstStyle/>
          <a:p>
            <a:fld id="{7ACA5C99-1A54-4C12-9096-BEA0C44AE5A3}" type="datetimeFigureOut">
              <a:rPr lang="en-US" smtClean="0"/>
              <a:t>6/7/2026</a:t>
            </a:fld>
            <a:endParaRPr lang="en-US"/>
          </a:p>
        </p:txBody>
      </p:sp>
      <p:sp>
        <p:nvSpPr>
          <p:cNvPr id="6" name="Footer Placeholder 5">
            <a:extLst>
              <a:ext uri="{FF2B5EF4-FFF2-40B4-BE49-F238E27FC236}">
                <a16:creationId xmlns:a16="http://schemas.microsoft.com/office/drawing/2014/main" id="{F031A359-9955-8DDF-8AED-35E954FA38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6D299F-19D4-D351-E786-DA972F4BFC49}"/>
              </a:ext>
            </a:extLst>
          </p:cNvPr>
          <p:cNvSpPr>
            <a:spLocks noGrp="1"/>
          </p:cNvSpPr>
          <p:nvPr>
            <p:ph type="sldNum" sz="quarter" idx="12"/>
          </p:nvPr>
        </p:nvSpPr>
        <p:spPr/>
        <p:txBody>
          <a:bodyPr/>
          <a:lstStyle/>
          <a:p>
            <a:fld id="{9FBC4888-377F-458B-A364-EFE8FECA0DFB}" type="slidenum">
              <a:rPr lang="en-US" smtClean="0"/>
              <a:t>‹#›</a:t>
            </a:fld>
            <a:endParaRPr lang="en-US"/>
          </a:p>
        </p:txBody>
      </p:sp>
    </p:spTree>
    <p:extLst>
      <p:ext uri="{BB962C8B-B14F-4D97-AF65-F5344CB8AC3E}">
        <p14:creationId xmlns:p14="http://schemas.microsoft.com/office/powerpoint/2010/main" val="2271033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DB03E-6D93-CCE7-6D45-73D5720890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9344CF-73F2-078A-BB1D-0D2F98ADD2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2F2B68-78A7-C57C-0830-D8F7552995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7F2251-87E9-82E2-83A7-7828099793A4}"/>
              </a:ext>
            </a:extLst>
          </p:cNvPr>
          <p:cNvSpPr>
            <a:spLocks noGrp="1"/>
          </p:cNvSpPr>
          <p:nvPr>
            <p:ph type="dt" sz="half" idx="10"/>
          </p:nvPr>
        </p:nvSpPr>
        <p:spPr/>
        <p:txBody>
          <a:bodyPr/>
          <a:lstStyle/>
          <a:p>
            <a:fld id="{7ACA5C99-1A54-4C12-9096-BEA0C44AE5A3}" type="datetimeFigureOut">
              <a:rPr lang="en-US" smtClean="0"/>
              <a:t>6/7/2026</a:t>
            </a:fld>
            <a:endParaRPr lang="en-US"/>
          </a:p>
        </p:txBody>
      </p:sp>
      <p:sp>
        <p:nvSpPr>
          <p:cNvPr id="6" name="Footer Placeholder 5">
            <a:extLst>
              <a:ext uri="{FF2B5EF4-FFF2-40B4-BE49-F238E27FC236}">
                <a16:creationId xmlns:a16="http://schemas.microsoft.com/office/drawing/2014/main" id="{3282368D-16D4-77F8-E08C-1807FCB16E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833BEA-664A-CE56-7E73-5E8F5C6C3076}"/>
              </a:ext>
            </a:extLst>
          </p:cNvPr>
          <p:cNvSpPr>
            <a:spLocks noGrp="1"/>
          </p:cNvSpPr>
          <p:nvPr>
            <p:ph type="sldNum" sz="quarter" idx="12"/>
          </p:nvPr>
        </p:nvSpPr>
        <p:spPr/>
        <p:txBody>
          <a:bodyPr/>
          <a:lstStyle/>
          <a:p>
            <a:fld id="{9FBC4888-377F-458B-A364-EFE8FECA0DFB}" type="slidenum">
              <a:rPr lang="en-US" smtClean="0"/>
              <a:t>‹#›</a:t>
            </a:fld>
            <a:endParaRPr lang="en-US"/>
          </a:p>
        </p:txBody>
      </p:sp>
    </p:spTree>
    <p:extLst>
      <p:ext uri="{BB962C8B-B14F-4D97-AF65-F5344CB8AC3E}">
        <p14:creationId xmlns:p14="http://schemas.microsoft.com/office/powerpoint/2010/main" val="3984824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4A8288-AF14-FAF4-3AEC-8ECD4885CB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28A25F-30C8-C8BB-6E85-0EF9A61CE5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89DFE0-7026-FBA1-3E31-B9B9C67DBA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ACA5C99-1A54-4C12-9096-BEA0C44AE5A3}" type="datetimeFigureOut">
              <a:rPr lang="en-US" smtClean="0"/>
              <a:t>6/7/2026</a:t>
            </a:fld>
            <a:endParaRPr lang="en-US"/>
          </a:p>
        </p:txBody>
      </p:sp>
      <p:sp>
        <p:nvSpPr>
          <p:cNvPr id="5" name="Footer Placeholder 4">
            <a:extLst>
              <a:ext uri="{FF2B5EF4-FFF2-40B4-BE49-F238E27FC236}">
                <a16:creationId xmlns:a16="http://schemas.microsoft.com/office/drawing/2014/main" id="{DD139AB2-0A5C-2DE5-BBC9-1419D763CF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4E06250-B297-83A4-3CF4-64BE53A08D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FBC4888-377F-458B-A364-EFE8FECA0DFB}" type="slidenum">
              <a:rPr lang="en-US" smtClean="0"/>
              <a:t>‹#›</a:t>
            </a:fld>
            <a:endParaRPr lang="en-US"/>
          </a:p>
        </p:txBody>
      </p:sp>
    </p:spTree>
    <p:extLst>
      <p:ext uri="{BB962C8B-B14F-4D97-AF65-F5344CB8AC3E}">
        <p14:creationId xmlns:p14="http://schemas.microsoft.com/office/powerpoint/2010/main" val="41342419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F39B8-EFEF-817C-7E5F-A3A6ADF8DC99}"/>
              </a:ext>
            </a:extLst>
          </p:cNvPr>
          <p:cNvSpPr>
            <a:spLocks noGrp="1"/>
          </p:cNvSpPr>
          <p:nvPr>
            <p:ph type="ctrTitle"/>
          </p:nvPr>
        </p:nvSpPr>
        <p:spPr/>
        <p:txBody>
          <a:bodyPr/>
          <a:lstStyle/>
          <a:p>
            <a:r>
              <a:rPr lang="en-US" dirty="0"/>
              <a:t>Victron BT </a:t>
            </a:r>
            <a:r>
              <a:rPr lang="en-US" dirty="0" err="1"/>
              <a:t>Smartshunt</a:t>
            </a:r>
            <a:endParaRPr lang="en-US" dirty="0"/>
          </a:p>
        </p:txBody>
      </p:sp>
      <p:sp>
        <p:nvSpPr>
          <p:cNvPr id="3" name="Subtitle 2">
            <a:extLst>
              <a:ext uri="{FF2B5EF4-FFF2-40B4-BE49-F238E27FC236}">
                <a16:creationId xmlns:a16="http://schemas.microsoft.com/office/drawing/2014/main" id="{EF4CC7A5-3A3A-5177-E103-8BBEEBDD6E45}"/>
              </a:ext>
            </a:extLst>
          </p:cNvPr>
          <p:cNvSpPr>
            <a:spLocks noGrp="1"/>
          </p:cNvSpPr>
          <p:nvPr>
            <p:ph type="subTitle" idx="1"/>
          </p:nvPr>
        </p:nvSpPr>
        <p:spPr/>
        <p:txBody>
          <a:bodyPr/>
          <a:lstStyle/>
          <a:p>
            <a:r>
              <a:rPr lang="en-US" dirty="0"/>
              <a:t>KB7RHI</a:t>
            </a:r>
          </a:p>
        </p:txBody>
      </p:sp>
    </p:spTree>
    <p:extLst>
      <p:ext uri="{BB962C8B-B14F-4D97-AF65-F5344CB8AC3E}">
        <p14:creationId xmlns:p14="http://schemas.microsoft.com/office/powerpoint/2010/main" val="3964383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3FCDF-5825-197D-C6C0-3E58149E1F3B}"/>
              </a:ext>
            </a:extLst>
          </p:cNvPr>
          <p:cNvSpPr>
            <a:spLocks noGrp="1"/>
          </p:cNvSpPr>
          <p:nvPr>
            <p:ph type="title"/>
          </p:nvPr>
        </p:nvSpPr>
        <p:spPr/>
        <p:txBody>
          <a:bodyPr>
            <a:normAutofit fontScale="90000"/>
          </a:bodyPr>
          <a:lstStyle/>
          <a:p>
            <a:r>
              <a:rPr lang="en-US" dirty="0"/>
              <a:t>Default Victron </a:t>
            </a:r>
            <a:r>
              <a:rPr lang="en-US" dirty="0" err="1"/>
              <a:t>Smartshunt</a:t>
            </a:r>
            <a:r>
              <a:rPr lang="en-US" dirty="0"/>
              <a:t> Battery Settings. You Will Need To Make Some Changes, defaulted to a lead acid battery</a:t>
            </a:r>
          </a:p>
        </p:txBody>
      </p:sp>
      <p:pic>
        <p:nvPicPr>
          <p:cNvPr id="5" name="Content Placeholder 4">
            <a:extLst>
              <a:ext uri="{FF2B5EF4-FFF2-40B4-BE49-F238E27FC236}">
                <a16:creationId xmlns:a16="http://schemas.microsoft.com/office/drawing/2014/main" id="{B35536AB-743C-8C28-3308-E97146D953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a:prstGeom prst="rect">
            <a:avLst/>
          </a:prstGeom>
        </p:spPr>
      </p:pic>
    </p:spTree>
    <p:extLst>
      <p:ext uri="{BB962C8B-B14F-4D97-AF65-F5344CB8AC3E}">
        <p14:creationId xmlns:p14="http://schemas.microsoft.com/office/powerpoint/2010/main" val="1188452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C853A-E11D-72C2-4610-6222D3926644}"/>
              </a:ext>
            </a:extLst>
          </p:cNvPr>
          <p:cNvSpPr>
            <a:spLocks noGrp="1"/>
          </p:cNvSpPr>
          <p:nvPr>
            <p:ph type="title"/>
          </p:nvPr>
        </p:nvSpPr>
        <p:spPr/>
        <p:txBody>
          <a:bodyPr/>
          <a:lstStyle/>
          <a:p>
            <a:r>
              <a:rPr lang="en-US" dirty="0"/>
              <a:t>Battery Settings You Want For A </a:t>
            </a:r>
            <a:r>
              <a:rPr lang="en-US" dirty="0" err="1"/>
              <a:t>Bioenno</a:t>
            </a:r>
            <a:r>
              <a:rPr lang="en-US" dirty="0"/>
              <a:t> Power LFP Battery…70Ah Example</a:t>
            </a:r>
          </a:p>
        </p:txBody>
      </p:sp>
      <p:pic>
        <p:nvPicPr>
          <p:cNvPr id="5" name="Content Placeholder 4">
            <a:extLst>
              <a:ext uri="{FF2B5EF4-FFF2-40B4-BE49-F238E27FC236}">
                <a16:creationId xmlns:a16="http://schemas.microsoft.com/office/drawing/2014/main" id="{D6D014BB-EC15-39C7-1855-D2B691920E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a:prstGeom prst="rect">
            <a:avLst/>
          </a:prstGeom>
        </p:spPr>
      </p:pic>
    </p:spTree>
    <p:extLst>
      <p:ext uri="{BB962C8B-B14F-4D97-AF65-F5344CB8AC3E}">
        <p14:creationId xmlns:p14="http://schemas.microsoft.com/office/powerpoint/2010/main" val="661413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1D883-0F5B-C074-F109-5A861DCD6EAD}"/>
              </a:ext>
            </a:extLst>
          </p:cNvPr>
          <p:cNvSpPr>
            <a:spLocks noGrp="1"/>
          </p:cNvSpPr>
          <p:nvPr>
            <p:ph type="title"/>
          </p:nvPr>
        </p:nvSpPr>
        <p:spPr/>
        <p:txBody>
          <a:bodyPr/>
          <a:lstStyle/>
          <a:p>
            <a:r>
              <a:rPr lang="en-US" dirty="0"/>
              <a:t>How calibrate your SOC (State Of Charge)  with the Victron BT </a:t>
            </a:r>
            <a:r>
              <a:rPr lang="en-US" dirty="0" err="1"/>
              <a:t>Smartshunt</a:t>
            </a:r>
            <a:endParaRPr lang="en-US" dirty="0"/>
          </a:p>
        </p:txBody>
      </p:sp>
      <p:sp>
        <p:nvSpPr>
          <p:cNvPr id="3" name="Content Placeholder 2">
            <a:extLst>
              <a:ext uri="{FF2B5EF4-FFF2-40B4-BE49-F238E27FC236}">
                <a16:creationId xmlns:a16="http://schemas.microsoft.com/office/drawing/2014/main" id="{3FD814F4-694D-16D9-B1CD-39ABB5659911}"/>
              </a:ext>
            </a:extLst>
          </p:cNvPr>
          <p:cNvSpPr>
            <a:spLocks noGrp="1"/>
          </p:cNvSpPr>
          <p:nvPr>
            <p:ph idx="1"/>
          </p:nvPr>
        </p:nvSpPr>
        <p:spPr/>
        <p:txBody>
          <a:bodyPr/>
          <a:lstStyle/>
          <a:p>
            <a:r>
              <a:rPr lang="en-US" dirty="0"/>
              <a:t>First step is charge up your battery to 100%</a:t>
            </a:r>
          </a:p>
          <a:p>
            <a:r>
              <a:rPr lang="en-US" dirty="0"/>
              <a:t>If using a plug-in wall charger, you will see a </a:t>
            </a:r>
            <a:r>
              <a:rPr lang="en-US" b="1" dirty="0">
                <a:solidFill>
                  <a:srgbClr val="FF0000"/>
                </a:solidFill>
              </a:rPr>
              <a:t>red</a:t>
            </a:r>
            <a:r>
              <a:rPr lang="en-US" dirty="0"/>
              <a:t> light on the charger while charging, when the charger detects a low enough current, the light will turn </a:t>
            </a:r>
            <a:r>
              <a:rPr lang="en-US" b="1" dirty="0">
                <a:solidFill>
                  <a:schemeClr val="accent3"/>
                </a:solidFill>
              </a:rPr>
              <a:t>green</a:t>
            </a:r>
          </a:p>
          <a:p>
            <a:r>
              <a:rPr lang="en-US" dirty="0"/>
              <a:t>LFP batteries need “cell balancing” from time to time</a:t>
            </a:r>
          </a:p>
          <a:p>
            <a:r>
              <a:rPr lang="en-US" dirty="0"/>
              <a:t>Once the charger light turns </a:t>
            </a:r>
            <a:r>
              <a:rPr lang="en-US" b="1" dirty="0">
                <a:solidFill>
                  <a:schemeClr val="accent3"/>
                </a:solidFill>
              </a:rPr>
              <a:t>green</a:t>
            </a:r>
            <a:r>
              <a:rPr lang="en-US" dirty="0"/>
              <a:t>, wait about 20 minutes to complete cell balancing…each cell needs to come to the same SOC</a:t>
            </a:r>
          </a:p>
          <a:p>
            <a:r>
              <a:rPr lang="en-US" dirty="0"/>
              <a:t>Two settings you need to select SOC menu setup</a:t>
            </a:r>
          </a:p>
        </p:txBody>
      </p:sp>
    </p:spTree>
    <p:extLst>
      <p:ext uri="{BB962C8B-B14F-4D97-AF65-F5344CB8AC3E}">
        <p14:creationId xmlns:p14="http://schemas.microsoft.com/office/powerpoint/2010/main" val="2496806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03E59-32D1-0E15-A476-7BEB635B68B4}"/>
              </a:ext>
            </a:extLst>
          </p:cNvPr>
          <p:cNvSpPr>
            <a:spLocks noGrp="1"/>
          </p:cNvSpPr>
          <p:nvPr>
            <p:ph type="title"/>
          </p:nvPr>
        </p:nvSpPr>
        <p:spPr/>
        <p:txBody>
          <a:bodyPr/>
          <a:lstStyle/>
          <a:p>
            <a:r>
              <a:rPr lang="en-US" dirty="0"/>
              <a:t>Note “Battery SOC on reset”</a:t>
            </a:r>
          </a:p>
        </p:txBody>
      </p:sp>
      <p:pic>
        <p:nvPicPr>
          <p:cNvPr id="5" name="Content Placeholder 4">
            <a:extLst>
              <a:ext uri="{FF2B5EF4-FFF2-40B4-BE49-F238E27FC236}">
                <a16:creationId xmlns:a16="http://schemas.microsoft.com/office/drawing/2014/main" id="{77DC6B42-FAD8-D2AE-B326-940A25507A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a:prstGeom prst="rect">
            <a:avLst/>
          </a:prstGeom>
        </p:spPr>
      </p:pic>
    </p:spTree>
    <p:extLst>
      <p:ext uri="{BB962C8B-B14F-4D97-AF65-F5344CB8AC3E}">
        <p14:creationId xmlns:p14="http://schemas.microsoft.com/office/powerpoint/2010/main" val="1105934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9C763-9552-0672-7FE4-87BFA94B6974}"/>
              </a:ext>
            </a:extLst>
          </p:cNvPr>
          <p:cNvSpPr>
            <a:spLocks noGrp="1"/>
          </p:cNvSpPr>
          <p:nvPr>
            <p:ph type="title"/>
          </p:nvPr>
        </p:nvSpPr>
        <p:spPr/>
        <p:txBody>
          <a:bodyPr/>
          <a:lstStyle/>
          <a:p>
            <a:r>
              <a:rPr lang="en-US" dirty="0"/>
              <a:t>Menu choices with Battery SOC on reset</a:t>
            </a:r>
          </a:p>
        </p:txBody>
      </p:sp>
      <p:sp>
        <p:nvSpPr>
          <p:cNvPr id="3" name="Content Placeholder 2">
            <a:extLst>
              <a:ext uri="{FF2B5EF4-FFF2-40B4-BE49-F238E27FC236}">
                <a16:creationId xmlns:a16="http://schemas.microsoft.com/office/drawing/2014/main" id="{C6CB4E8F-A2B4-4A81-A248-01229899B09D}"/>
              </a:ext>
            </a:extLst>
          </p:cNvPr>
          <p:cNvSpPr>
            <a:spLocks noGrp="1"/>
          </p:cNvSpPr>
          <p:nvPr>
            <p:ph idx="1"/>
          </p:nvPr>
        </p:nvSpPr>
        <p:spPr/>
        <p:txBody>
          <a:bodyPr/>
          <a:lstStyle/>
          <a:p>
            <a:r>
              <a:rPr lang="en-US" dirty="0"/>
              <a:t>Keep SOC, the default setting, will keep and remember last know value…this is the one I choose</a:t>
            </a:r>
          </a:p>
          <a:p>
            <a:r>
              <a:rPr lang="en-US" dirty="0"/>
              <a:t>Clear…SOC will be unknown until the synchronization levels are reached (No thank you)</a:t>
            </a:r>
          </a:p>
          <a:p>
            <a:r>
              <a:rPr lang="en-US" dirty="0"/>
              <a:t>Set to 100%...SOC is set to 100% (No thank you)</a:t>
            </a:r>
          </a:p>
          <a:p>
            <a:endParaRPr lang="en-US" dirty="0"/>
          </a:p>
          <a:p>
            <a:r>
              <a:rPr lang="en-US" dirty="0"/>
              <a:t>I want my </a:t>
            </a:r>
            <a:r>
              <a:rPr lang="en-US" dirty="0" err="1"/>
              <a:t>powerboxes</a:t>
            </a:r>
            <a:r>
              <a:rPr lang="en-US" dirty="0"/>
              <a:t> to show me the last known SOC for my LFP battery, I can then decide to use it as is, or charge it up to 100% and synchronize the SOC</a:t>
            </a:r>
          </a:p>
        </p:txBody>
      </p:sp>
    </p:spTree>
    <p:extLst>
      <p:ext uri="{BB962C8B-B14F-4D97-AF65-F5344CB8AC3E}">
        <p14:creationId xmlns:p14="http://schemas.microsoft.com/office/powerpoint/2010/main" val="3042657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EB284-85E9-480A-169F-52A81C75D6F4}"/>
              </a:ext>
            </a:extLst>
          </p:cNvPr>
          <p:cNvSpPr>
            <a:spLocks noGrp="1"/>
          </p:cNvSpPr>
          <p:nvPr>
            <p:ph type="title"/>
          </p:nvPr>
        </p:nvSpPr>
        <p:spPr/>
        <p:txBody>
          <a:bodyPr/>
          <a:lstStyle/>
          <a:p>
            <a:r>
              <a:rPr lang="en-US" dirty="0"/>
              <a:t>Note Synchronize SOC to 100%</a:t>
            </a:r>
          </a:p>
        </p:txBody>
      </p:sp>
      <p:sp>
        <p:nvSpPr>
          <p:cNvPr id="3" name="Content Placeholder 2">
            <a:extLst>
              <a:ext uri="{FF2B5EF4-FFF2-40B4-BE49-F238E27FC236}">
                <a16:creationId xmlns:a16="http://schemas.microsoft.com/office/drawing/2014/main" id="{3D2F28E2-D646-3283-E7A5-29FE2222ADCD}"/>
              </a:ext>
            </a:extLst>
          </p:cNvPr>
          <p:cNvSpPr>
            <a:spLocks noGrp="1"/>
          </p:cNvSpPr>
          <p:nvPr>
            <p:ph idx="1"/>
          </p:nvPr>
        </p:nvSpPr>
        <p:spPr/>
        <p:txBody>
          <a:bodyPr/>
          <a:lstStyle/>
          <a:p>
            <a:r>
              <a:rPr lang="en-US" dirty="0"/>
              <a:t>After you have fully charged your battery and given opportunity for your LFP battery to do cell balancing, then I press the </a:t>
            </a:r>
            <a:r>
              <a:rPr lang="en-US" b="1" dirty="0">
                <a:solidFill>
                  <a:schemeClr val="tx2">
                    <a:lumMod val="75000"/>
                    <a:lumOff val="25000"/>
                  </a:schemeClr>
                </a:solidFill>
              </a:rPr>
              <a:t>blue</a:t>
            </a:r>
            <a:r>
              <a:rPr lang="en-US" dirty="0"/>
              <a:t> “Synchronize” button…you now know the shunt is set to show the true SOC of your battery</a:t>
            </a:r>
          </a:p>
          <a:p>
            <a:r>
              <a:rPr lang="en-US" dirty="0"/>
              <a:t>The current draw on the Victron BT </a:t>
            </a:r>
            <a:r>
              <a:rPr lang="en-US" dirty="0" err="1"/>
              <a:t>Smartshunt</a:t>
            </a:r>
            <a:r>
              <a:rPr lang="en-US" dirty="0"/>
              <a:t> is &lt; 1mA</a:t>
            </a:r>
          </a:p>
          <a:p>
            <a:r>
              <a:rPr lang="en-US" dirty="0"/>
              <a:t> If the shunt was left connected to the battery over a long period of time, the actual SOC could be less than the displayed SOC…</a:t>
            </a:r>
          </a:p>
          <a:p>
            <a:r>
              <a:rPr lang="en-US" dirty="0"/>
              <a:t>If the </a:t>
            </a:r>
            <a:r>
              <a:rPr lang="en-US" dirty="0" err="1"/>
              <a:t>powerbox</a:t>
            </a:r>
            <a:r>
              <a:rPr lang="en-US" dirty="0"/>
              <a:t> has not been used in awhile, just top up the battery, allow 20 minutes for cell balancing and then press the Synchronize button and you are ready to go out and do portable ops</a:t>
            </a:r>
          </a:p>
          <a:p>
            <a:endParaRPr lang="en-US" dirty="0"/>
          </a:p>
          <a:p>
            <a:endParaRPr lang="en-US" dirty="0"/>
          </a:p>
        </p:txBody>
      </p:sp>
    </p:spTree>
    <p:extLst>
      <p:ext uri="{BB962C8B-B14F-4D97-AF65-F5344CB8AC3E}">
        <p14:creationId xmlns:p14="http://schemas.microsoft.com/office/powerpoint/2010/main" val="1033683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74F37-9F6F-CA3C-3605-C9F4F3F320F1}"/>
              </a:ext>
            </a:extLst>
          </p:cNvPr>
          <p:cNvSpPr>
            <a:spLocks noGrp="1"/>
          </p:cNvSpPr>
          <p:nvPr>
            <p:ph type="title"/>
          </p:nvPr>
        </p:nvSpPr>
        <p:spPr/>
        <p:txBody>
          <a:bodyPr/>
          <a:lstStyle/>
          <a:p>
            <a:r>
              <a:rPr lang="en-US" dirty="0"/>
              <a:t>Download the Victron Connect App to your Android or Apple phone</a:t>
            </a:r>
          </a:p>
        </p:txBody>
      </p:sp>
      <p:sp>
        <p:nvSpPr>
          <p:cNvPr id="3" name="Content Placeholder 2">
            <a:extLst>
              <a:ext uri="{FF2B5EF4-FFF2-40B4-BE49-F238E27FC236}">
                <a16:creationId xmlns:a16="http://schemas.microsoft.com/office/drawing/2014/main" id="{C6FA4CFB-07BB-42DB-56BB-23DE97492386}"/>
              </a:ext>
            </a:extLst>
          </p:cNvPr>
          <p:cNvSpPr>
            <a:spLocks noGrp="1"/>
          </p:cNvSpPr>
          <p:nvPr>
            <p:ph idx="1"/>
          </p:nvPr>
        </p:nvSpPr>
        <p:spPr/>
        <p:txBody>
          <a:bodyPr/>
          <a:lstStyle/>
          <a:p>
            <a:r>
              <a:rPr lang="en-US" dirty="0"/>
              <a:t>How to set up your Victron Connect app for your Victron BT </a:t>
            </a:r>
            <a:r>
              <a:rPr lang="en-US" dirty="0" err="1"/>
              <a:t>Smartshunt</a:t>
            </a:r>
            <a:endParaRPr lang="en-US" dirty="0"/>
          </a:p>
        </p:txBody>
      </p:sp>
    </p:spTree>
    <p:extLst>
      <p:ext uri="{BB962C8B-B14F-4D97-AF65-F5344CB8AC3E}">
        <p14:creationId xmlns:p14="http://schemas.microsoft.com/office/powerpoint/2010/main" val="2073881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355EC-A381-1771-7995-0F4279B61992}"/>
              </a:ext>
            </a:extLst>
          </p:cNvPr>
          <p:cNvSpPr>
            <a:spLocks noGrp="1"/>
          </p:cNvSpPr>
          <p:nvPr>
            <p:ph type="title"/>
          </p:nvPr>
        </p:nvSpPr>
        <p:spPr/>
        <p:txBody>
          <a:bodyPr/>
          <a:lstStyle/>
          <a:p>
            <a:r>
              <a:rPr lang="en-US" dirty="0"/>
              <a:t>Android phone Victron Connect app downloaded, now “Open”</a:t>
            </a:r>
          </a:p>
        </p:txBody>
      </p:sp>
      <p:pic>
        <p:nvPicPr>
          <p:cNvPr id="5" name="Content Placeholder 4">
            <a:extLst>
              <a:ext uri="{FF2B5EF4-FFF2-40B4-BE49-F238E27FC236}">
                <a16:creationId xmlns:a16="http://schemas.microsoft.com/office/drawing/2014/main" id="{0B98F2FF-9D16-2F23-22E5-D5B8CBA24A4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a:prstGeom prst="rect">
            <a:avLst/>
          </a:prstGeom>
        </p:spPr>
      </p:pic>
    </p:spTree>
    <p:extLst>
      <p:ext uri="{BB962C8B-B14F-4D97-AF65-F5344CB8AC3E}">
        <p14:creationId xmlns:p14="http://schemas.microsoft.com/office/powerpoint/2010/main" val="3159663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6F503-D1A7-14F5-7490-7F3988D2F967}"/>
              </a:ext>
            </a:extLst>
          </p:cNvPr>
          <p:cNvSpPr>
            <a:spLocks noGrp="1"/>
          </p:cNvSpPr>
          <p:nvPr>
            <p:ph type="title"/>
          </p:nvPr>
        </p:nvSpPr>
        <p:spPr/>
        <p:txBody>
          <a:bodyPr>
            <a:normAutofit fontScale="90000"/>
          </a:bodyPr>
          <a:lstStyle/>
          <a:p>
            <a:r>
              <a:rPr lang="en-US" dirty="0"/>
              <a:t>When You Open Up The Victron App You Will See A Device List…Just Click To Select A Device</a:t>
            </a:r>
          </a:p>
        </p:txBody>
      </p:sp>
      <p:pic>
        <p:nvPicPr>
          <p:cNvPr id="5" name="Content Placeholder 4">
            <a:extLst>
              <a:ext uri="{FF2B5EF4-FFF2-40B4-BE49-F238E27FC236}">
                <a16:creationId xmlns:a16="http://schemas.microsoft.com/office/drawing/2014/main" id="{ED6BDBD7-65F4-29E3-8CA1-AF6B7E2BE2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a:prstGeom prst="rect">
            <a:avLst/>
          </a:prstGeom>
        </p:spPr>
      </p:pic>
    </p:spTree>
    <p:extLst>
      <p:ext uri="{BB962C8B-B14F-4D97-AF65-F5344CB8AC3E}">
        <p14:creationId xmlns:p14="http://schemas.microsoft.com/office/powerpoint/2010/main" val="3504578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B64CA-F48A-94E1-77A5-D6C8C53AC80F}"/>
              </a:ext>
            </a:extLst>
          </p:cNvPr>
          <p:cNvSpPr>
            <a:spLocks noGrp="1"/>
          </p:cNvSpPr>
          <p:nvPr>
            <p:ph type="title"/>
          </p:nvPr>
        </p:nvSpPr>
        <p:spPr/>
        <p:txBody>
          <a:bodyPr>
            <a:normAutofit fontScale="90000"/>
          </a:bodyPr>
          <a:lstStyle/>
          <a:p>
            <a:r>
              <a:rPr lang="en-US" dirty="0"/>
              <a:t>When Making A First Connection You Will Be Asked For A Pin Code (Android example) to pair the device</a:t>
            </a:r>
          </a:p>
        </p:txBody>
      </p:sp>
      <p:sp>
        <p:nvSpPr>
          <p:cNvPr id="3" name="Content Placeholder 2">
            <a:extLst>
              <a:ext uri="{FF2B5EF4-FFF2-40B4-BE49-F238E27FC236}">
                <a16:creationId xmlns:a16="http://schemas.microsoft.com/office/drawing/2014/main" id="{A1C8EE7D-69DE-CE1C-E454-569075393743}"/>
              </a:ext>
            </a:extLst>
          </p:cNvPr>
          <p:cNvSpPr>
            <a:spLocks noGrp="1"/>
          </p:cNvSpPr>
          <p:nvPr>
            <p:ph idx="1"/>
          </p:nvPr>
        </p:nvSpPr>
        <p:spPr>
          <a:xfrm>
            <a:off x="838200" y="2330245"/>
            <a:ext cx="10515600" cy="3746090"/>
          </a:xfrm>
        </p:spPr>
        <p:txBody>
          <a:bodyPr/>
          <a:lstStyle/>
          <a:p>
            <a:r>
              <a:rPr lang="en-US" dirty="0"/>
              <a:t>The first connection screen will ask for a pin code and suggest 0000 or 000000. The newest Victron </a:t>
            </a:r>
            <a:r>
              <a:rPr lang="en-US" dirty="0" err="1"/>
              <a:t>Smartshunt</a:t>
            </a:r>
            <a:r>
              <a:rPr lang="en-US" dirty="0"/>
              <a:t> insert provided a printout showing a starting pin code, and the code on the side of the unit </a:t>
            </a:r>
          </a:p>
          <a:p>
            <a:r>
              <a:rPr lang="en-US" dirty="0"/>
              <a:t>You can then change the BT pairing pin code in the menu system</a:t>
            </a:r>
          </a:p>
          <a:p>
            <a:r>
              <a:rPr lang="en-US" dirty="0"/>
              <a:t>Will be showing how to give a custom name to each Victron BT </a:t>
            </a:r>
            <a:r>
              <a:rPr lang="en-US" dirty="0" err="1"/>
              <a:t>Smartshunt</a:t>
            </a:r>
            <a:r>
              <a:rPr lang="en-US" dirty="0"/>
              <a:t> device</a:t>
            </a:r>
          </a:p>
        </p:txBody>
      </p:sp>
    </p:spTree>
    <p:extLst>
      <p:ext uri="{BB962C8B-B14F-4D97-AF65-F5344CB8AC3E}">
        <p14:creationId xmlns:p14="http://schemas.microsoft.com/office/powerpoint/2010/main" val="3551629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7F31A-CC18-D0A5-3FCC-6213DC02642C}"/>
              </a:ext>
            </a:extLst>
          </p:cNvPr>
          <p:cNvSpPr>
            <a:spLocks noGrp="1"/>
          </p:cNvSpPr>
          <p:nvPr>
            <p:ph type="title"/>
          </p:nvPr>
        </p:nvSpPr>
        <p:spPr/>
        <p:txBody>
          <a:bodyPr>
            <a:normAutofit fontScale="90000"/>
          </a:bodyPr>
          <a:lstStyle/>
          <a:p>
            <a:r>
              <a:rPr lang="en-US" dirty="0"/>
              <a:t>Power Management Problem When Using A </a:t>
            </a:r>
            <a:r>
              <a:rPr lang="en-US" dirty="0" err="1"/>
              <a:t>Powerbox</a:t>
            </a:r>
            <a:r>
              <a:rPr lang="en-US" dirty="0"/>
              <a:t> For Portable Operations In The Field</a:t>
            </a:r>
          </a:p>
        </p:txBody>
      </p:sp>
      <p:sp>
        <p:nvSpPr>
          <p:cNvPr id="3" name="Content Placeholder 2">
            <a:extLst>
              <a:ext uri="{FF2B5EF4-FFF2-40B4-BE49-F238E27FC236}">
                <a16:creationId xmlns:a16="http://schemas.microsoft.com/office/drawing/2014/main" id="{3DCFE89F-EE4F-27E1-63C3-744C6E004DAB}"/>
              </a:ext>
            </a:extLst>
          </p:cNvPr>
          <p:cNvSpPr>
            <a:spLocks noGrp="1"/>
          </p:cNvSpPr>
          <p:nvPr>
            <p:ph idx="1"/>
          </p:nvPr>
        </p:nvSpPr>
        <p:spPr/>
        <p:txBody>
          <a:bodyPr/>
          <a:lstStyle/>
          <a:p>
            <a:pPr marL="0" indent="0">
              <a:buNone/>
            </a:pPr>
            <a:r>
              <a:rPr lang="en-US" dirty="0" err="1"/>
              <a:t>Powerbox</a:t>
            </a:r>
            <a:r>
              <a:rPr lang="en-US" dirty="0"/>
              <a:t> can have multiple connection points</a:t>
            </a:r>
          </a:p>
          <a:p>
            <a:pPr marL="0" indent="0">
              <a:buNone/>
            </a:pPr>
            <a:r>
              <a:rPr lang="en-US" dirty="0"/>
              <a:t>I can use an inline watt meter for loads all attached to a distribution block</a:t>
            </a:r>
          </a:p>
          <a:p>
            <a:pPr marL="0" indent="0">
              <a:buNone/>
            </a:pPr>
            <a:r>
              <a:rPr lang="en-US" dirty="0"/>
              <a:t>I can use another inline watt meter for solar input to the battery</a:t>
            </a:r>
          </a:p>
          <a:p>
            <a:pPr marL="0" indent="0">
              <a:buNone/>
            </a:pPr>
            <a:r>
              <a:rPr lang="en-US" dirty="0"/>
              <a:t>But what about the automotive connection port</a:t>
            </a:r>
          </a:p>
          <a:p>
            <a:pPr marL="0" indent="0">
              <a:buNone/>
            </a:pPr>
            <a:r>
              <a:rPr lang="en-US" dirty="0"/>
              <a:t>What about the USB A or USB C port</a:t>
            </a:r>
          </a:p>
          <a:p>
            <a:pPr marL="0" indent="0">
              <a:buNone/>
            </a:pPr>
            <a:r>
              <a:rPr lang="en-US" dirty="0"/>
              <a:t>I could have multiple connections going at once</a:t>
            </a:r>
          </a:p>
          <a:p>
            <a:pPr marL="0" indent="0">
              <a:buNone/>
            </a:pPr>
            <a:r>
              <a:rPr lang="en-US" dirty="0"/>
              <a:t>I needed a “Gas Gauge” type device to show my battery SOC</a:t>
            </a:r>
          </a:p>
        </p:txBody>
      </p:sp>
    </p:spTree>
    <p:extLst>
      <p:ext uri="{BB962C8B-B14F-4D97-AF65-F5344CB8AC3E}">
        <p14:creationId xmlns:p14="http://schemas.microsoft.com/office/powerpoint/2010/main" val="3929083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42F8A-35A7-7ED5-70DB-AD681E4F5CCF}"/>
              </a:ext>
            </a:extLst>
          </p:cNvPr>
          <p:cNvSpPr>
            <a:spLocks noGrp="1"/>
          </p:cNvSpPr>
          <p:nvPr>
            <p:ph type="title"/>
          </p:nvPr>
        </p:nvSpPr>
        <p:spPr/>
        <p:txBody>
          <a:bodyPr>
            <a:normAutofit fontScale="90000"/>
          </a:bodyPr>
          <a:lstStyle/>
          <a:p>
            <a:r>
              <a:rPr lang="en-US" dirty="0"/>
              <a:t>Once Connected, Setup Screen Asks For Battery Ah and Aux Input, I Already Answered Battery Ah,  Then Took This Pic (Android Phone),Aux Input select “none”</a:t>
            </a:r>
          </a:p>
        </p:txBody>
      </p:sp>
      <p:pic>
        <p:nvPicPr>
          <p:cNvPr id="5" name="Content Placeholder 4">
            <a:extLst>
              <a:ext uri="{FF2B5EF4-FFF2-40B4-BE49-F238E27FC236}">
                <a16:creationId xmlns:a16="http://schemas.microsoft.com/office/drawing/2014/main" id="{703FF673-7F0C-38FD-6EBA-CF5DDA6E25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713060" y="2792528"/>
            <a:ext cx="4352925" cy="3264693"/>
          </a:xfrm>
          <a:prstGeom prst="rect">
            <a:avLst/>
          </a:prstGeom>
        </p:spPr>
      </p:pic>
    </p:spTree>
    <p:extLst>
      <p:ext uri="{BB962C8B-B14F-4D97-AF65-F5344CB8AC3E}">
        <p14:creationId xmlns:p14="http://schemas.microsoft.com/office/powerpoint/2010/main" val="3430679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EE8E3-1549-C463-1A2F-9A483ACED83C}"/>
              </a:ext>
            </a:extLst>
          </p:cNvPr>
          <p:cNvSpPr>
            <a:spLocks noGrp="1"/>
          </p:cNvSpPr>
          <p:nvPr>
            <p:ph type="title"/>
          </p:nvPr>
        </p:nvSpPr>
        <p:spPr/>
        <p:txBody>
          <a:bodyPr/>
          <a:lstStyle/>
          <a:p>
            <a:r>
              <a:rPr lang="en-US" dirty="0"/>
              <a:t>Firmware Update Screen</a:t>
            </a:r>
          </a:p>
        </p:txBody>
      </p:sp>
      <p:pic>
        <p:nvPicPr>
          <p:cNvPr id="5" name="Content Placeholder 4">
            <a:extLst>
              <a:ext uri="{FF2B5EF4-FFF2-40B4-BE49-F238E27FC236}">
                <a16:creationId xmlns:a16="http://schemas.microsoft.com/office/drawing/2014/main" id="{B484F8FC-0D51-1D34-7417-E0FF95CE95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a:prstGeom prst="rect">
            <a:avLst/>
          </a:prstGeom>
        </p:spPr>
      </p:pic>
    </p:spTree>
    <p:extLst>
      <p:ext uri="{BB962C8B-B14F-4D97-AF65-F5344CB8AC3E}">
        <p14:creationId xmlns:p14="http://schemas.microsoft.com/office/powerpoint/2010/main" val="2631157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90DFC-1A66-896E-D165-6481758CC77E}"/>
              </a:ext>
            </a:extLst>
          </p:cNvPr>
          <p:cNvSpPr>
            <a:spLocks noGrp="1"/>
          </p:cNvSpPr>
          <p:nvPr>
            <p:ph type="title"/>
          </p:nvPr>
        </p:nvSpPr>
        <p:spPr/>
        <p:txBody>
          <a:bodyPr/>
          <a:lstStyle/>
          <a:p>
            <a:r>
              <a:rPr lang="en-US" dirty="0"/>
              <a:t>Instant Readout Option, I Would Say Yes</a:t>
            </a:r>
          </a:p>
        </p:txBody>
      </p:sp>
      <p:pic>
        <p:nvPicPr>
          <p:cNvPr id="5" name="Content Placeholder 4">
            <a:extLst>
              <a:ext uri="{FF2B5EF4-FFF2-40B4-BE49-F238E27FC236}">
                <a16:creationId xmlns:a16="http://schemas.microsoft.com/office/drawing/2014/main" id="{590A25F8-0ACC-E195-9DDC-E41F5654B4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a:prstGeom prst="rect">
            <a:avLst/>
          </a:prstGeom>
        </p:spPr>
      </p:pic>
    </p:spTree>
    <p:extLst>
      <p:ext uri="{BB962C8B-B14F-4D97-AF65-F5344CB8AC3E}">
        <p14:creationId xmlns:p14="http://schemas.microsoft.com/office/powerpoint/2010/main" val="812154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14EE-B380-B4E1-4F6E-997A8213C170}"/>
              </a:ext>
            </a:extLst>
          </p:cNvPr>
          <p:cNvSpPr>
            <a:spLocks noGrp="1"/>
          </p:cNvSpPr>
          <p:nvPr>
            <p:ph type="title"/>
          </p:nvPr>
        </p:nvSpPr>
        <p:spPr/>
        <p:txBody>
          <a:bodyPr>
            <a:normAutofit fontScale="90000"/>
          </a:bodyPr>
          <a:lstStyle/>
          <a:p>
            <a:r>
              <a:rPr lang="en-US" dirty="0"/>
              <a:t>Apple Phone with Victron Connect app downloaded, device selected and then asks for the pin code to pair the device</a:t>
            </a:r>
          </a:p>
        </p:txBody>
      </p:sp>
      <p:pic>
        <p:nvPicPr>
          <p:cNvPr id="5" name="Content Placeholder 4">
            <a:extLst>
              <a:ext uri="{FF2B5EF4-FFF2-40B4-BE49-F238E27FC236}">
                <a16:creationId xmlns:a16="http://schemas.microsoft.com/office/drawing/2014/main" id="{AED73A5D-B0F9-BAFC-4179-F6F22CBDC8C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844412" y="2772506"/>
            <a:ext cx="4345858" cy="3264693"/>
          </a:xfrm>
          <a:prstGeom prst="rect">
            <a:avLst/>
          </a:prstGeom>
        </p:spPr>
      </p:pic>
    </p:spTree>
    <p:extLst>
      <p:ext uri="{BB962C8B-B14F-4D97-AF65-F5344CB8AC3E}">
        <p14:creationId xmlns:p14="http://schemas.microsoft.com/office/powerpoint/2010/main" val="2669765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E4CD0-3825-409D-5561-F6BE0709A6F8}"/>
              </a:ext>
            </a:extLst>
          </p:cNvPr>
          <p:cNvSpPr>
            <a:spLocks noGrp="1"/>
          </p:cNvSpPr>
          <p:nvPr>
            <p:ph type="title"/>
          </p:nvPr>
        </p:nvSpPr>
        <p:spPr/>
        <p:txBody>
          <a:bodyPr>
            <a:normAutofit fontScale="90000"/>
          </a:bodyPr>
          <a:lstStyle/>
          <a:p>
            <a:r>
              <a:rPr lang="en-US" dirty="0"/>
              <a:t>You can customize the name for each </a:t>
            </a:r>
            <a:r>
              <a:rPr lang="en-US" dirty="0" err="1"/>
              <a:t>Smartshunt</a:t>
            </a:r>
            <a:r>
              <a:rPr lang="en-US" dirty="0"/>
              <a:t>, one of these two devices has a custom name</a:t>
            </a:r>
          </a:p>
        </p:txBody>
      </p:sp>
      <p:pic>
        <p:nvPicPr>
          <p:cNvPr id="5" name="Content Placeholder 4">
            <a:extLst>
              <a:ext uri="{FF2B5EF4-FFF2-40B4-BE49-F238E27FC236}">
                <a16:creationId xmlns:a16="http://schemas.microsoft.com/office/drawing/2014/main" id="{F59C30D9-7B3B-364C-9EE3-375E50DB57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a:prstGeom prst="rect">
            <a:avLst/>
          </a:prstGeom>
        </p:spPr>
      </p:pic>
    </p:spTree>
    <p:extLst>
      <p:ext uri="{BB962C8B-B14F-4D97-AF65-F5344CB8AC3E}">
        <p14:creationId xmlns:p14="http://schemas.microsoft.com/office/powerpoint/2010/main" val="900817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1B87E-9FBD-4391-55FF-6FC3FE602C3B}"/>
              </a:ext>
            </a:extLst>
          </p:cNvPr>
          <p:cNvSpPr>
            <a:spLocks noGrp="1"/>
          </p:cNvSpPr>
          <p:nvPr>
            <p:ph type="title"/>
          </p:nvPr>
        </p:nvSpPr>
        <p:spPr/>
        <p:txBody>
          <a:bodyPr>
            <a:normAutofit fontScale="90000"/>
          </a:bodyPr>
          <a:lstStyle/>
          <a:p>
            <a:r>
              <a:rPr lang="en-US" dirty="0"/>
              <a:t>Steps to change the name for your Victron BT device…Go to the Victron Connect main screen and select a device</a:t>
            </a:r>
          </a:p>
        </p:txBody>
      </p:sp>
      <p:pic>
        <p:nvPicPr>
          <p:cNvPr id="5" name="Content Placeholder 4">
            <a:extLst>
              <a:ext uri="{FF2B5EF4-FFF2-40B4-BE49-F238E27FC236}">
                <a16:creationId xmlns:a16="http://schemas.microsoft.com/office/drawing/2014/main" id="{CFE4488A-8537-A0E3-00FF-D49EB437E3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a:prstGeom prst="rect">
            <a:avLst/>
          </a:prstGeom>
        </p:spPr>
      </p:pic>
    </p:spTree>
    <p:extLst>
      <p:ext uri="{BB962C8B-B14F-4D97-AF65-F5344CB8AC3E}">
        <p14:creationId xmlns:p14="http://schemas.microsoft.com/office/powerpoint/2010/main" val="11227403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11A0B-9A85-CA3E-4CBE-ADD0F7171981}"/>
              </a:ext>
            </a:extLst>
          </p:cNvPr>
          <p:cNvSpPr>
            <a:spLocks noGrp="1"/>
          </p:cNvSpPr>
          <p:nvPr>
            <p:ph type="title"/>
          </p:nvPr>
        </p:nvSpPr>
        <p:spPr/>
        <p:txBody>
          <a:bodyPr/>
          <a:lstStyle/>
          <a:p>
            <a:r>
              <a:rPr lang="en-US" dirty="0"/>
              <a:t>On the device main screen, click on the upper right gear symbol (Settings)</a:t>
            </a:r>
          </a:p>
        </p:txBody>
      </p:sp>
      <p:pic>
        <p:nvPicPr>
          <p:cNvPr id="5" name="Content Placeholder 4">
            <a:extLst>
              <a:ext uri="{FF2B5EF4-FFF2-40B4-BE49-F238E27FC236}">
                <a16:creationId xmlns:a16="http://schemas.microsoft.com/office/drawing/2014/main" id="{245A04C6-5C3A-21A2-548C-35A82C464B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a:prstGeom prst="rect">
            <a:avLst/>
          </a:prstGeom>
        </p:spPr>
      </p:pic>
    </p:spTree>
    <p:extLst>
      <p:ext uri="{BB962C8B-B14F-4D97-AF65-F5344CB8AC3E}">
        <p14:creationId xmlns:p14="http://schemas.microsoft.com/office/powerpoint/2010/main" val="4086528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ABDDF-408B-123F-5C1E-7406C4644D99}"/>
              </a:ext>
            </a:extLst>
          </p:cNvPr>
          <p:cNvSpPr>
            <a:spLocks noGrp="1"/>
          </p:cNvSpPr>
          <p:nvPr>
            <p:ph type="title"/>
          </p:nvPr>
        </p:nvSpPr>
        <p:spPr/>
        <p:txBody>
          <a:bodyPr/>
          <a:lstStyle/>
          <a:p>
            <a:r>
              <a:rPr lang="en-US" dirty="0"/>
              <a:t>On the settings screen, click on the upper right three vertical dots</a:t>
            </a:r>
          </a:p>
        </p:txBody>
      </p:sp>
      <p:pic>
        <p:nvPicPr>
          <p:cNvPr id="5" name="Content Placeholder 4">
            <a:extLst>
              <a:ext uri="{FF2B5EF4-FFF2-40B4-BE49-F238E27FC236}">
                <a16:creationId xmlns:a16="http://schemas.microsoft.com/office/drawing/2014/main" id="{EDC3A969-B77A-2031-F5B4-018842C4C8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a:prstGeom prst="rect">
            <a:avLst/>
          </a:prstGeom>
        </p:spPr>
      </p:pic>
    </p:spTree>
    <p:extLst>
      <p:ext uri="{BB962C8B-B14F-4D97-AF65-F5344CB8AC3E}">
        <p14:creationId xmlns:p14="http://schemas.microsoft.com/office/powerpoint/2010/main" val="41426688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A8E6B-A7F5-F7DE-0B8D-0301B91E504C}"/>
              </a:ext>
            </a:extLst>
          </p:cNvPr>
          <p:cNvSpPr>
            <a:spLocks noGrp="1"/>
          </p:cNvSpPr>
          <p:nvPr>
            <p:ph type="title"/>
          </p:nvPr>
        </p:nvSpPr>
        <p:spPr/>
        <p:txBody>
          <a:bodyPr/>
          <a:lstStyle/>
          <a:p>
            <a:r>
              <a:rPr lang="en-US" dirty="0"/>
              <a:t>You will now see additional menu items from the “Settings” screen, select “Product info”</a:t>
            </a:r>
          </a:p>
        </p:txBody>
      </p:sp>
      <p:pic>
        <p:nvPicPr>
          <p:cNvPr id="5" name="Content Placeholder 4">
            <a:extLst>
              <a:ext uri="{FF2B5EF4-FFF2-40B4-BE49-F238E27FC236}">
                <a16:creationId xmlns:a16="http://schemas.microsoft.com/office/drawing/2014/main" id="{6F1ADBB6-8353-DE0B-9D4C-BE69374263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a:prstGeom prst="rect">
            <a:avLst/>
          </a:prstGeom>
        </p:spPr>
      </p:pic>
    </p:spTree>
    <p:extLst>
      <p:ext uri="{BB962C8B-B14F-4D97-AF65-F5344CB8AC3E}">
        <p14:creationId xmlns:p14="http://schemas.microsoft.com/office/powerpoint/2010/main" val="1649714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3B938-65A7-7AA0-7BFC-C0D66187CC9C}"/>
              </a:ext>
            </a:extLst>
          </p:cNvPr>
          <p:cNvSpPr>
            <a:spLocks noGrp="1"/>
          </p:cNvSpPr>
          <p:nvPr>
            <p:ph type="title"/>
          </p:nvPr>
        </p:nvSpPr>
        <p:spPr/>
        <p:txBody>
          <a:bodyPr>
            <a:normAutofit fontScale="90000"/>
          </a:bodyPr>
          <a:lstStyle/>
          <a:p>
            <a:r>
              <a:rPr lang="en-US" dirty="0"/>
              <a:t>The “Product info” selection will show two screens, here is the upper screen, you select EDIT to create a custom name, right now is MEGABOX</a:t>
            </a:r>
          </a:p>
        </p:txBody>
      </p:sp>
      <p:pic>
        <p:nvPicPr>
          <p:cNvPr id="5" name="Content Placeholder 4">
            <a:extLst>
              <a:ext uri="{FF2B5EF4-FFF2-40B4-BE49-F238E27FC236}">
                <a16:creationId xmlns:a16="http://schemas.microsoft.com/office/drawing/2014/main" id="{E3E0DC96-6A82-1715-9153-4B9A3754D2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772054" y="2684066"/>
            <a:ext cx="4352925" cy="3264693"/>
          </a:xfrm>
          <a:prstGeom prst="rect">
            <a:avLst/>
          </a:prstGeom>
        </p:spPr>
      </p:pic>
    </p:spTree>
    <p:extLst>
      <p:ext uri="{BB962C8B-B14F-4D97-AF65-F5344CB8AC3E}">
        <p14:creationId xmlns:p14="http://schemas.microsoft.com/office/powerpoint/2010/main" val="1980822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294D6-B256-2F2B-6CA2-3C92BF308A5B}"/>
              </a:ext>
            </a:extLst>
          </p:cNvPr>
          <p:cNvSpPr>
            <a:spLocks noGrp="1"/>
          </p:cNvSpPr>
          <p:nvPr>
            <p:ph type="title"/>
          </p:nvPr>
        </p:nvSpPr>
        <p:spPr/>
        <p:txBody>
          <a:bodyPr/>
          <a:lstStyle/>
          <a:p>
            <a:r>
              <a:rPr lang="en-US" dirty="0"/>
              <a:t>The Victron BT </a:t>
            </a:r>
            <a:r>
              <a:rPr lang="en-US" dirty="0" err="1"/>
              <a:t>Smartshunt</a:t>
            </a:r>
            <a:r>
              <a:rPr lang="en-US" dirty="0"/>
              <a:t> is a game changer for portable operations</a:t>
            </a:r>
          </a:p>
        </p:txBody>
      </p:sp>
      <p:sp>
        <p:nvSpPr>
          <p:cNvPr id="3" name="Content Placeholder 2">
            <a:extLst>
              <a:ext uri="{FF2B5EF4-FFF2-40B4-BE49-F238E27FC236}">
                <a16:creationId xmlns:a16="http://schemas.microsoft.com/office/drawing/2014/main" id="{011152FF-8C7A-47AA-A213-54AEF4FFB4F3}"/>
              </a:ext>
            </a:extLst>
          </p:cNvPr>
          <p:cNvSpPr>
            <a:spLocks noGrp="1"/>
          </p:cNvSpPr>
          <p:nvPr>
            <p:ph idx="1"/>
          </p:nvPr>
        </p:nvSpPr>
        <p:spPr/>
        <p:txBody>
          <a:bodyPr>
            <a:normAutofit fontScale="92500"/>
          </a:bodyPr>
          <a:lstStyle/>
          <a:p>
            <a:r>
              <a:rPr lang="en-US" dirty="0"/>
              <a:t>The Victron </a:t>
            </a:r>
            <a:r>
              <a:rPr lang="en-US" dirty="0" err="1"/>
              <a:t>Smartshunt</a:t>
            </a:r>
            <a:r>
              <a:rPr lang="en-US" dirty="0"/>
              <a:t> provides detailed information about your battery usage to your phone via BT…It is a “Gas Gauge” for your battery</a:t>
            </a:r>
          </a:p>
          <a:p>
            <a:r>
              <a:rPr lang="en-US" dirty="0"/>
              <a:t>You can see your battery state of charge represented as a percentage of battery energy left</a:t>
            </a:r>
          </a:p>
          <a:p>
            <a:r>
              <a:rPr lang="en-US" dirty="0"/>
              <a:t>You can see battery voltage</a:t>
            </a:r>
          </a:p>
          <a:p>
            <a:r>
              <a:rPr lang="en-US" dirty="0"/>
              <a:t>You can see how many amps are going into or out of your battery</a:t>
            </a:r>
          </a:p>
          <a:p>
            <a:r>
              <a:rPr lang="en-US" dirty="0"/>
              <a:t>You can see how many watts your battery is providing or being charged with</a:t>
            </a:r>
          </a:p>
          <a:p>
            <a:r>
              <a:rPr lang="en-US" dirty="0"/>
              <a:t>You can see a Time To Go reading to show how long your battery will last if conditions stay the same for a window of time you select…say 3 minutes</a:t>
            </a:r>
          </a:p>
        </p:txBody>
      </p:sp>
    </p:spTree>
    <p:extLst>
      <p:ext uri="{BB962C8B-B14F-4D97-AF65-F5344CB8AC3E}">
        <p14:creationId xmlns:p14="http://schemas.microsoft.com/office/powerpoint/2010/main" val="16996319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290D2-A38F-72D5-A7E8-4CAF1E5D8749}"/>
              </a:ext>
            </a:extLst>
          </p:cNvPr>
          <p:cNvSpPr>
            <a:spLocks noGrp="1"/>
          </p:cNvSpPr>
          <p:nvPr>
            <p:ph type="title"/>
          </p:nvPr>
        </p:nvSpPr>
        <p:spPr/>
        <p:txBody>
          <a:bodyPr>
            <a:normAutofit/>
          </a:bodyPr>
          <a:lstStyle/>
          <a:p>
            <a:r>
              <a:rPr lang="en-US" dirty="0"/>
              <a:t>You can scroll down to the lower screen, here you can change the pin code</a:t>
            </a:r>
          </a:p>
        </p:txBody>
      </p:sp>
      <p:pic>
        <p:nvPicPr>
          <p:cNvPr id="5" name="Content Placeholder 4">
            <a:extLst>
              <a:ext uri="{FF2B5EF4-FFF2-40B4-BE49-F238E27FC236}">
                <a16:creationId xmlns:a16="http://schemas.microsoft.com/office/drawing/2014/main" id="{A71B944A-6F29-9AF2-C999-A2613450F5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a:prstGeom prst="rect">
            <a:avLst/>
          </a:prstGeom>
        </p:spPr>
      </p:pic>
    </p:spTree>
    <p:extLst>
      <p:ext uri="{BB962C8B-B14F-4D97-AF65-F5344CB8AC3E}">
        <p14:creationId xmlns:p14="http://schemas.microsoft.com/office/powerpoint/2010/main" val="19683486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7555D-2883-350A-28D7-23E87C966D52}"/>
              </a:ext>
            </a:extLst>
          </p:cNvPr>
          <p:cNvSpPr>
            <a:spLocks noGrp="1"/>
          </p:cNvSpPr>
          <p:nvPr>
            <p:ph type="title"/>
          </p:nvPr>
        </p:nvSpPr>
        <p:spPr/>
        <p:txBody>
          <a:bodyPr/>
          <a:lstStyle/>
          <a:p>
            <a:r>
              <a:rPr lang="en-US" dirty="0"/>
              <a:t>You Can Only Have One BT Connection At A Time…Otherwise You Will See This Screen</a:t>
            </a:r>
          </a:p>
        </p:txBody>
      </p:sp>
      <p:pic>
        <p:nvPicPr>
          <p:cNvPr id="5" name="Content Placeholder 4">
            <a:extLst>
              <a:ext uri="{FF2B5EF4-FFF2-40B4-BE49-F238E27FC236}">
                <a16:creationId xmlns:a16="http://schemas.microsoft.com/office/drawing/2014/main" id="{8BA84A98-085F-4CB2-CC65-85854BF3AB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a:prstGeom prst="rect">
            <a:avLst/>
          </a:prstGeom>
        </p:spPr>
      </p:pic>
    </p:spTree>
    <p:extLst>
      <p:ext uri="{BB962C8B-B14F-4D97-AF65-F5344CB8AC3E}">
        <p14:creationId xmlns:p14="http://schemas.microsoft.com/office/powerpoint/2010/main" val="36699726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E600F-2A98-BBF4-B296-5D2509EF9C02}"/>
              </a:ext>
            </a:extLst>
          </p:cNvPr>
          <p:cNvSpPr>
            <a:spLocks noGrp="1"/>
          </p:cNvSpPr>
          <p:nvPr>
            <p:ph type="title"/>
          </p:nvPr>
        </p:nvSpPr>
        <p:spPr/>
        <p:txBody>
          <a:bodyPr/>
          <a:lstStyle/>
          <a:p>
            <a:r>
              <a:rPr lang="en-US" dirty="0"/>
              <a:t>Set up wiring…note the small bulge to the right, the flat terminal contact point</a:t>
            </a:r>
          </a:p>
        </p:txBody>
      </p:sp>
      <p:pic>
        <p:nvPicPr>
          <p:cNvPr id="5" name="Content Placeholder 4">
            <a:extLst>
              <a:ext uri="{FF2B5EF4-FFF2-40B4-BE49-F238E27FC236}">
                <a16:creationId xmlns:a16="http://schemas.microsoft.com/office/drawing/2014/main" id="{D43B7156-142E-B9AE-B98C-F537DF6CAE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a:prstGeom prst="rect">
            <a:avLst/>
          </a:prstGeom>
        </p:spPr>
      </p:pic>
    </p:spTree>
    <p:extLst>
      <p:ext uri="{BB962C8B-B14F-4D97-AF65-F5344CB8AC3E}">
        <p14:creationId xmlns:p14="http://schemas.microsoft.com/office/powerpoint/2010/main" val="32266330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885DA-4FC8-5311-F94A-245AB551A526}"/>
              </a:ext>
            </a:extLst>
          </p:cNvPr>
          <p:cNvSpPr>
            <a:spLocks noGrp="1"/>
          </p:cNvSpPr>
          <p:nvPr>
            <p:ph type="title"/>
          </p:nvPr>
        </p:nvSpPr>
        <p:spPr/>
        <p:txBody>
          <a:bodyPr/>
          <a:lstStyle/>
          <a:p>
            <a:r>
              <a:rPr lang="en-US" dirty="0" err="1"/>
              <a:t>PWRbox</a:t>
            </a:r>
            <a:r>
              <a:rPr lang="en-US" dirty="0"/>
              <a:t> wiring method I use</a:t>
            </a:r>
          </a:p>
        </p:txBody>
      </p:sp>
      <p:sp>
        <p:nvSpPr>
          <p:cNvPr id="3" name="Content Placeholder 2">
            <a:extLst>
              <a:ext uri="{FF2B5EF4-FFF2-40B4-BE49-F238E27FC236}">
                <a16:creationId xmlns:a16="http://schemas.microsoft.com/office/drawing/2014/main" id="{E3B004EA-9B5E-7244-BEE7-F4C7159B7C5A}"/>
              </a:ext>
            </a:extLst>
          </p:cNvPr>
          <p:cNvSpPr>
            <a:spLocks noGrp="1"/>
          </p:cNvSpPr>
          <p:nvPr>
            <p:ph idx="1"/>
          </p:nvPr>
        </p:nvSpPr>
        <p:spPr/>
        <p:txBody>
          <a:bodyPr>
            <a:normAutofit fontScale="92500"/>
          </a:bodyPr>
          <a:lstStyle/>
          <a:p>
            <a:r>
              <a:rPr lang="en-US" dirty="0"/>
              <a:t>Cut an 8AWG </a:t>
            </a:r>
            <a:r>
              <a:rPr lang="en-US" b="1" dirty="0">
                <a:solidFill>
                  <a:srgbClr val="FF0000"/>
                </a:solidFill>
              </a:rPr>
              <a:t>Red</a:t>
            </a:r>
            <a:r>
              <a:rPr lang="en-US" dirty="0"/>
              <a:t> wire 5” long and strip back each end just enough to put on an SB50 contact</a:t>
            </a:r>
          </a:p>
          <a:p>
            <a:r>
              <a:rPr lang="en-US" dirty="0"/>
              <a:t>Both contacts will share the same orientation, the flat point is facing the same direction</a:t>
            </a:r>
          </a:p>
          <a:p>
            <a:r>
              <a:rPr lang="en-US" dirty="0"/>
              <a:t>Will cut two lengths of 8AWG </a:t>
            </a:r>
            <a:r>
              <a:rPr lang="en-US" b="1" dirty="0"/>
              <a:t>Black</a:t>
            </a:r>
            <a:r>
              <a:rPr lang="en-US" dirty="0"/>
              <a:t> wire to 4 ¼” and strip back enough wire to put a contact on one end and a 3/8” lug on the other end</a:t>
            </a:r>
          </a:p>
          <a:p>
            <a:r>
              <a:rPr lang="en-US" dirty="0"/>
              <a:t>One black wire will have the flat end 90 degrees to the right of the lug</a:t>
            </a:r>
          </a:p>
          <a:p>
            <a:r>
              <a:rPr lang="en-US" dirty="0"/>
              <a:t>The other black wire will have the flat end 90 degrees to the left</a:t>
            </a:r>
          </a:p>
          <a:p>
            <a:r>
              <a:rPr lang="en-US" dirty="0"/>
              <a:t>Place the black wires on the shunt terminal facing towards the center of the box…</a:t>
            </a:r>
            <a:r>
              <a:rPr lang="en-US" dirty="0" err="1"/>
              <a:t>PWRbox</a:t>
            </a:r>
            <a:r>
              <a:rPr lang="en-US" dirty="0"/>
              <a:t> is not wide enough for wires to point outwards</a:t>
            </a:r>
          </a:p>
        </p:txBody>
      </p:sp>
    </p:spTree>
    <p:extLst>
      <p:ext uri="{BB962C8B-B14F-4D97-AF65-F5344CB8AC3E}">
        <p14:creationId xmlns:p14="http://schemas.microsoft.com/office/powerpoint/2010/main" val="28587178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5C8A7-25B8-E19A-0E70-272AD0B6C8B6}"/>
              </a:ext>
            </a:extLst>
          </p:cNvPr>
          <p:cNvSpPr>
            <a:spLocks noGrp="1"/>
          </p:cNvSpPr>
          <p:nvPr>
            <p:ph type="title"/>
          </p:nvPr>
        </p:nvSpPr>
        <p:spPr/>
        <p:txBody>
          <a:bodyPr>
            <a:normAutofit fontScale="90000"/>
          </a:bodyPr>
          <a:lstStyle/>
          <a:p>
            <a:r>
              <a:rPr lang="en-US" dirty="0"/>
              <a:t>Looking at the contact in front of the lug, the flat end is facing 90 degrees to the left of the lug</a:t>
            </a:r>
          </a:p>
        </p:txBody>
      </p:sp>
      <p:pic>
        <p:nvPicPr>
          <p:cNvPr id="5" name="Content Placeholder 4">
            <a:extLst>
              <a:ext uri="{FF2B5EF4-FFF2-40B4-BE49-F238E27FC236}">
                <a16:creationId xmlns:a16="http://schemas.microsoft.com/office/drawing/2014/main" id="{1A31D9A8-EC5D-07F7-9513-2426CDF66A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a:prstGeom prst="rect">
            <a:avLst/>
          </a:prstGeom>
        </p:spPr>
      </p:pic>
    </p:spTree>
    <p:extLst>
      <p:ext uri="{BB962C8B-B14F-4D97-AF65-F5344CB8AC3E}">
        <p14:creationId xmlns:p14="http://schemas.microsoft.com/office/powerpoint/2010/main" val="21187528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9B949-9E22-A49D-7CF2-7C6B5BD7EBBE}"/>
              </a:ext>
            </a:extLst>
          </p:cNvPr>
          <p:cNvSpPr>
            <a:spLocks noGrp="1"/>
          </p:cNvSpPr>
          <p:nvPr>
            <p:ph type="title"/>
          </p:nvPr>
        </p:nvSpPr>
        <p:spPr/>
        <p:txBody>
          <a:bodyPr/>
          <a:lstStyle/>
          <a:p>
            <a:r>
              <a:rPr lang="en-US" dirty="0"/>
              <a:t>Other Black wire with flat end facing 90 degrees to the right of the lug</a:t>
            </a:r>
          </a:p>
        </p:txBody>
      </p:sp>
      <p:pic>
        <p:nvPicPr>
          <p:cNvPr id="5" name="Content Placeholder 4">
            <a:extLst>
              <a:ext uri="{FF2B5EF4-FFF2-40B4-BE49-F238E27FC236}">
                <a16:creationId xmlns:a16="http://schemas.microsoft.com/office/drawing/2014/main" id="{49F2E67D-2244-F2FF-9F0A-269C9797EE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555993" y="2320521"/>
            <a:ext cx="4667250" cy="3677457"/>
          </a:xfrm>
          <a:prstGeom prst="rect">
            <a:avLst/>
          </a:prstGeom>
        </p:spPr>
      </p:pic>
    </p:spTree>
    <p:extLst>
      <p:ext uri="{BB962C8B-B14F-4D97-AF65-F5344CB8AC3E}">
        <p14:creationId xmlns:p14="http://schemas.microsoft.com/office/powerpoint/2010/main" val="1486264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108BE-C14E-9FC6-2B71-D30BC8CC0D1B}"/>
              </a:ext>
            </a:extLst>
          </p:cNvPr>
          <p:cNvSpPr>
            <a:spLocks noGrp="1"/>
          </p:cNvSpPr>
          <p:nvPr>
            <p:ph type="title"/>
          </p:nvPr>
        </p:nvSpPr>
        <p:spPr/>
        <p:txBody>
          <a:bodyPr/>
          <a:lstStyle/>
          <a:p>
            <a:r>
              <a:rPr lang="en-US" dirty="0"/>
              <a:t>Megabox </a:t>
            </a:r>
            <a:r>
              <a:rPr lang="en-US"/>
              <a:t>wiring instructions</a:t>
            </a:r>
          </a:p>
        </p:txBody>
      </p:sp>
      <p:sp>
        <p:nvSpPr>
          <p:cNvPr id="3" name="Content Placeholder 2">
            <a:extLst>
              <a:ext uri="{FF2B5EF4-FFF2-40B4-BE49-F238E27FC236}">
                <a16:creationId xmlns:a16="http://schemas.microsoft.com/office/drawing/2014/main" id="{4E63C990-9EDB-2039-AF95-FC41CBDFFBE0}"/>
              </a:ext>
            </a:extLst>
          </p:cNvPr>
          <p:cNvSpPr>
            <a:spLocks noGrp="1"/>
          </p:cNvSpPr>
          <p:nvPr>
            <p:ph idx="1"/>
          </p:nvPr>
        </p:nvSpPr>
        <p:spPr/>
        <p:txBody>
          <a:bodyPr>
            <a:normAutofit fontScale="92500"/>
          </a:bodyPr>
          <a:lstStyle/>
          <a:p>
            <a:r>
              <a:rPr lang="en-US" dirty="0"/>
              <a:t>Cut an 8AWG </a:t>
            </a:r>
            <a:r>
              <a:rPr lang="en-US" dirty="0">
                <a:solidFill>
                  <a:srgbClr val="FF0000"/>
                </a:solidFill>
              </a:rPr>
              <a:t>Red</a:t>
            </a:r>
            <a:r>
              <a:rPr lang="en-US" dirty="0"/>
              <a:t> wire 7” long</a:t>
            </a:r>
          </a:p>
          <a:p>
            <a:r>
              <a:rPr lang="en-US" dirty="0"/>
              <a:t>Place an SB50 contact on each end, each contact will be 180 degrees different in orientation…if the wire is laying flat, one end has the contact surface facing up and the other end has the contact surface facing down</a:t>
            </a:r>
          </a:p>
          <a:p>
            <a:r>
              <a:rPr lang="en-US" dirty="0"/>
              <a:t>Cut two 8AWG </a:t>
            </a:r>
            <a:r>
              <a:rPr lang="en-US" b="1" dirty="0"/>
              <a:t>Black</a:t>
            </a:r>
            <a:r>
              <a:rPr lang="en-US" dirty="0"/>
              <a:t> wires 4.5” long</a:t>
            </a:r>
          </a:p>
          <a:p>
            <a:r>
              <a:rPr lang="en-US" dirty="0"/>
              <a:t>Place an SB50 contact on one end facing 90 degrees to the right of a 3/8” lug that would be behind it</a:t>
            </a:r>
          </a:p>
          <a:p>
            <a:r>
              <a:rPr lang="en-US" dirty="0"/>
              <a:t>Do this for both </a:t>
            </a:r>
            <a:r>
              <a:rPr lang="en-US" b="1" dirty="0"/>
              <a:t>Black</a:t>
            </a:r>
            <a:r>
              <a:rPr lang="en-US" dirty="0"/>
              <a:t> wires, 90 degree turn to the right</a:t>
            </a:r>
          </a:p>
          <a:p>
            <a:r>
              <a:rPr lang="en-US" dirty="0"/>
              <a:t>When connected to the shunt with the wires going away from shunt terminals, you will be able to</a:t>
            </a:r>
          </a:p>
        </p:txBody>
      </p:sp>
    </p:spTree>
    <p:extLst>
      <p:ext uri="{BB962C8B-B14F-4D97-AF65-F5344CB8AC3E}">
        <p14:creationId xmlns:p14="http://schemas.microsoft.com/office/powerpoint/2010/main" val="28540872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CE54C-27A6-9FDA-346B-52998D629EF4}"/>
              </a:ext>
            </a:extLst>
          </p:cNvPr>
          <p:cNvSpPr>
            <a:spLocks noGrp="1"/>
          </p:cNvSpPr>
          <p:nvPr>
            <p:ph type="title"/>
          </p:nvPr>
        </p:nvSpPr>
        <p:spPr/>
        <p:txBody>
          <a:bodyPr/>
          <a:lstStyle/>
          <a:p>
            <a:r>
              <a:rPr lang="en-US" dirty="0"/>
              <a:t>                                Final note</a:t>
            </a:r>
          </a:p>
        </p:txBody>
      </p:sp>
      <p:sp>
        <p:nvSpPr>
          <p:cNvPr id="3" name="Content Placeholder 2">
            <a:extLst>
              <a:ext uri="{FF2B5EF4-FFF2-40B4-BE49-F238E27FC236}">
                <a16:creationId xmlns:a16="http://schemas.microsoft.com/office/drawing/2014/main" id="{7C1C696F-ECBD-9E7C-5B84-8FC54EB543BF}"/>
              </a:ext>
            </a:extLst>
          </p:cNvPr>
          <p:cNvSpPr>
            <a:spLocks noGrp="1"/>
          </p:cNvSpPr>
          <p:nvPr>
            <p:ph idx="1"/>
          </p:nvPr>
        </p:nvSpPr>
        <p:spPr/>
        <p:txBody>
          <a:bodyPr/>
          <a:lstStyle/>
          <a:p>
            <a:r>
              <a:rPr lang="en-US" dirty="0"/>
              <a:t>Before you put your Victron BT </a:t>
            </a:r>
            <a:r>
              <a:rPr lang="en-US" dirty="0" err="1"/>
              <a:t>Smartshunt</a:t>
            </a:r>
            <a:r>
              <a:rPr lang="en-US" dirty="0"/>
              <a:t> in a </a:t>
            </a:r>
            <a:r>
              <a:rPr lang="en-US" dirty="0" err="1"/>
              <a:t>powerbox</a:t>
            </a:r>
            <a:r>
              <a:rPr lang="en-US" dirty="0"/>
              <a:t>, you will need write down and save the shunt PUK</a:t>
            </a:r>
          </a:p>
          <a:p>
            <a:r>
              <a:rPr lang="en-US" dirty="0"/>
              <a:t>The PUK is the Personal Unblocking Key</a:t>
            </a:r>
          </a:p>
          <a:p>
            <a:r>
              <a:rPr lang="en-US" dirty="0"/>
              <a:t>If you forget your BT pairing pin code, you will need the PUK to confirm you are looking at the device, and after entering the PUK, you </a:t>
            </a:r>
            <a:r>
              <a:rPr lang="en-US"/>
              <a:t>can then reset </a:t>
            </a:r>
            <a:r>
              <a:rPr lang="en-US" dirty="0"/>
              <a:t>the BT pin code</a:t>
            </a:r>
          </a:p>
          <a:p>
            <a:r>
              <a:rPr lang="en-US" dirty="0"/>
              <a:t>Anyone nearby will be able to see your device name, but not be able to make a connection…they do not have your pin code or your PUK</a:t>
            </a:r>
          </a:p>
          <a:p>
            <a:endParaRPr lang="en-US" dirty="0"/>
          </a:p>
          <a:p>
            <a:pPr marL="0" indent="0">
              <a:buNone/>
            </a:pPr>
            <a:endParaRPr lang="en-US" dirty="0"/>
          </a:p>
        </p:txBody>
      </p:sp>
    </p:spTree>
    <p:extLst>
      <p:ext uri="{BB962C8B-B14F-4D97-AF65-F5344CB8AC3E}">
        <p14:creationId xmlns:p14="http://schemas.microsoft.com/office/powerpoint/2010/main" val="1917696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F8499-927B-C08A-E5D8-D2F204BAFB63}"/>
              </a:ext>
            </a:extLst>
          </p:cNvPr>
          <p:cNvSpPr>
            <a:spLocks noGrp="1"/>
          </p:cNvSpPr>
          <p:nvPr>
            <p:ph type="title"/>
          </p:nvPr>
        </p:nvSpPr>
        <p:spPr>
          <a:xfrm>
            <a:off x="838200" y="365125"/>
            <a:ext cx="10515600" cy="1325563"/>
          </a:xfrm>
        </p:spPr>
        <p:txBody>
          <a:bodyPr>
            <a:normAutofit fontScale="90000"/>
          </a:bodyPr>
          <a:lstStyle/>
          <a:p>
            <a:r>
              <a:rPr lang="en-US" dirty="0"/>
              <a:t>Victron BT </a:t>
            </a:r>
            <a:r>
              <a:rPr lang="en-US" dirty="0" err="1"/>
              <a:t>Smartshunt</a:t>
            </a:r>
            <a:r>
              <a:rPr lang="en-US" dirty="0"/>
              <a:t> configured for a </a:t>
            </a:r>
            <a:r>
              <a:rPr lang="en-US" dirty="0" err="1"/>
              <a:t>Powerwerx</a:t>
            </a:r>
            <a:r>
              <a:rPr lang="en-US" dirty="0"/>
              <a:t> Megabox…Looks like a creature, SHU050150050 is the model I use, the </a:t>
            </a:r>
            <a:r>
              <a:rPr lang="en-US" dirty="0" err="1"/>
              <a:t>PWRbox</a:t>
            </a:r>
            <a:r>
              <a:rPr lang="en-US" dirty="0"/>
              <a:t> has the black wires facing inwards</a:t>
            </a:r>
          </a:p>
        </p:txBody>
      </p:sp>
      <p:pic>
        <p:nvPicPr>
          <p:cNvPr id="5" name="Content Placeholder 4">
            <a:extLst>
              <a:ext uri="{FF2B5EF4-FFF2-40B4-BE49-F238E27FC236}">
                <a16:creationId xmlns:a16="http://schemas.microsoft.com/office/drawing/2014/main" id="{9867DEA7-B20A-4177-9EEF-8DBD70BA87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722893" y="2910515"/>
            <a:ext cx="4352925" cy="3264693"/>
          </a:xfrm>
          <a:prstGeom prst="rect">
            <a:avLst/>
          </a:prstGeom>
        </p:spPr>
      </p:pic>
    </p:spTree>
    <p:extLst>
      <p:ext uri="{BB962C8B-B14F-4D97-AF65-F5344CB8AC3E}">
        <p14:creationId xmlns:p14="http://schemas.microsoft.com/office/powerpoint/2010/main" val="3627711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79C336-1BA3-D25D-4E51-69D607B029C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781886" y="2811885"/>
            <a:ext cx="4352925" cy="3264693"/>
          </a:xfrm>
          <a:prstGeom prst="rect">
            <a:avLst/>
          </a:prstGeom>
        </p:spPr>
      </p:pic>
      <p:sp>
        <p:nvSpPr>
          <p:cNvPr id="4" name="Title 3">
            <a:extLst>
              <a:ext uri="{FF2B5EF4-FFF2-40B4-BE49-F238E27FC236}">
                <a16:creationId xmlns:a16="http://schemas.microsoft.com/office/drawing/2014/main" id="{5576B310-5D46-5B7A-CC97-395EE45224D6}"/>
              </a:ext>
            </a:extLst>
          </p:cNvPr>
          <p:cNvSpPr>
            <a:spLocks noGrp="1"/>
          </p:cNvSpPr>
          <p:nvPr>
            <p:ph type="title"/>
          </p:nvPr>
        </p:nvSpPr>
        <p:spPr>
          <a:xfrm>
            <a:off x="838200" y="365125"/>
            <a:ext cx="10515600" cy="1758643"/>
          </a:xfrm>
        </p:spPr>
        <p:txBody>
          <a:bodyPr>
            <a:normAutofit fontScale="90000"/>
          </a:bodyPr>
          <a:lstStyle/>
          <a:p>
            <a:r>
              <a:rPr lang="en-US" dirty="0"/>
              <a:t>Victron </a:t>
            </a:r>
            <a:r>
              <a:rPr lang="en-US" dirty="0" err="1"/>
              <a:t>Smartshunt</a:t>
            </a:r>
            <a:r>
              <a:rPr lang="en-US" dirty="0"/>
              <a:t> app connected to my Megabox with screen showing SOC, Voltage, Current, Power in watts, Consumed Ah, and Time remaining</a:t>
            </a:r>
          </a:p>
        </p:txBody>
      </p:sp>
    </p:spTree>
    <p:extLst>
      <p:ext uri="{BB962C8B-B14F-4D97-AF65-F5344CB8AC3E}">
        <p14:creationId xmlns:p14="http://schemas.microsoft.com/office/powerpoint/2010/main" val="2160735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92EF2-1104-EFD7-A400-B1EBBC6B2830}"/>
              </a:ext>
            </a:extLst>
          </p:cNvPr>
          <p:cNvSpPr>
            <a:spLocks noGrp="1"/>
          </p:cNvSpPr>
          <p:nvPr>
            <p:ph type="title"/>
          </p:nvPr>
        </p:nvSpPr>
        <p:spPr/>
        <p:txBody>
          <a:bodyPr>
            <a:normAutofit fontScale="90000"/>
          </a:bodyPr>
          <a:lstStyle/>
          <a:p>
            <a:r>
              <a:rPr lang="en-US" dirty="0"/>
              <a:t>Live Demonstration using a </a:t>
            </a:r>
            <a:r>
              <a:rPr lang="en-US" dirty="0" err="1"/>
              <a:t>Powerwerx</a:t>
            </a:r>
            <a:r>
              <a:rPr lang="en-US" dirty="0"/>
              <a:t> Megabox, </a:t>
            </a:r>
            <a:r>
              <a:rPr lang="en-US" dirty="0" err="1"/>
              <a:t>Powerwerx</a:t>
            </a:r>
            <a:r>
              <a:rPr lang="en-US" dirty="0"/>
              <a:t> </a:t>
            </a:r>
            <a:r>
              <a:rPr lang="en-US" dirty="0" err="1"/>
              <a:t>Pwrbox</a:t>
            </a:r>
            <a:r>
              <a:rPr lang="en-US" dirty="0"/>
              <a:t>, and view of the shunt outside of a </a:t>
            </a:r>
            <a:r>
              <a:rPr lang="en-US" dirty="0" err="1"/>
              <a:t>powerbox</a:t>
            </a:r>
            <a:r>
              <a:rPr lang="en-US" dirty="0"/>
              <a:t> </a:t>
            </a:r>
          </a:p>
        </p:txBody>
      </p:sp>
      <p:sp>
        <p:nvSpPr>
          <p:cNvPr id="3" name="Content Placeholder 2">
            <a:extLst>
              <a:ext uri="{FF2B5EF4-FFF2-40B4-BE49-F238E27FC236}">
                <a16:creationId xmlns:a16="http://schemas.microsoft.com/office/drawing/2014/main" id="{4EA6B633-719C-DBF6-993C-ADF5E7D7F783}"/>
              </a:ext>
            </a:extLst>
          </p:cNvPr>
          <p:cNvSpPr>
            <a:spLocks noGrp="1"/>
          </p:cNvSpPr>
          <p:nvPr>
            <p:ph idx="1"/>
          </p:nvPr>
        </p:nvSpPr>
        <p:spPr/>
        <p:txBody>
          <a:bodyPr/>
          <a:lstStyle/>
          <a:p>
            <a:r>
              <a:rPr lang="en-US" dirty="0"/>
              <a:t>Have three phones each connected to a different shunt</a:t>
            </a:r>
          </a:p>
          <a:p>
            <a:r>
              <a:rPr lang="en-US" dirty="0"/>
              <a:t>Make manual load adjustments while monitoring each battery</a:t>
            </a:r>
          </a:p>
          <a:p>
            <a:r>
              <a:rPr lang="en-US" dirty="0"/>
              <a:t>Open up the settings screen, go to “battery” and see where you adjust the settings</a:t>
            </a:r>
          </a:p>
        </p:txBody>
      </p:sp>
    </p:spTree>
    <p:extLst>
      <p:ext uri="{BB962C8B-B14F-4D97-AF65-F5344CB8AC3E}">
        <p14:creationId xmlns:p14="http://schemas.microsoft.com/office/powerpoint/2010/main" val="262475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5DBD3-4C8E-BDA1-37C5-869FB4835930}"/>
              </a:ext>
            </a:extLst>
          </p:cNvPr>
          <p:cNvSpPr>
            <a:spLocks noGrp="1"/>
          </p:cNvSpPr>
          <p:nvPr>
            <p:ph type="title"/>
          </p:nvPr>
        </p:nvSpPr>
        <p:spPr/>
        <p:txBody>
          <a:bodyPr/>
          <a:lstStyle/>
          <a:p>
            <a:r>
              <a:rPr lang="en-US" dirty="0"/>
              <a:t>Set up the battery parameters</a:t>
            </a:r>
          </a:p>
        </p:txBody>
      </p:sp>
      <p:sp>
        <p:nvSpPr>
          <p:cNvPr id="3" name="Content Placeholder 2">
            <a:extLst>
              <a:ext uri="{FF2B5EF4-FFF2-40B4-BE49-F238E27FC236}">
                <a16:creationId xmlns:a16="http://schemas.microsoft.com/office/drawing/2014/main" id="{4CDF6459-A489-5AF7-20B7-5CD0AFFC311B}"/>
              </a:ext>
            </a:extLst>
          </p:cNvPr>
          <p:cNvSpPr>
            <a:spLocks noGrp="1"/>
          </p:cNvSpPr>
          <p:nvPr>
            <p:ph idx="1"/>
          </p:nvPr>
        </p:nvSpPr>
        <p:spPr/>
        <p:txBody>
          <a:bodyPr/>
          <a:lstStyle/>
          <a:p>
            <a:r>
              <a:rPr lang="en-US" dirty="0"/>
              <a:t>Will show where to set up the specific battery parameters for the shunt to use for calculations</a:t>
            </a:r>
          </a:p>
        </p:txBody>
      </p:sp>
    </p:spTree>
    <p:extLst>
      <p:ext uri="{BB962C8B-B14F-4D97-AF65-F5344CB8AC3E}">
        <p14:creationId xmlns:p14="http://schemas.microsoft.com/office/powerpoint/2010/main" val="2237398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AA2B3-9724-B8FB-0476-E7EE0A7CD450}"/>
              </a:ext>
            </a:extLst>
          </p:cNvPr>
          <p:cNvSpPr>
            <a:spLocks noGrp="1"/>
          </p:cNvSpPr>
          <p:nvPr>
            <p:ph type="title"/>
          </p:nvPr>
        </p:nvSpPr>
        <p:spPr/>
        <p:txBody>
          <a:bodyPr>
            <a:normAutofit fontScale="90000"/>
          </a:bodyPr>
          <a:lstStyle/>
          <a:p>
            <a:r>
              <a:rPr lang="en-US" dirty="0"/>
              <a:t>Once you come to the device main page, then click on the upper right gear symbol to get the Settings menu</a:t>
            </a:r>
          </a:p>
        </p:txBody>
      </p:sp>
      <p:pic>
        <p:nvPicPr>
          <p:cNvPr id="5" name="Content Placeholder 4">
            <a:extLst>
              <a:ext uri="{FF2B5EF4-FFF2-40B4-BE49-F238E27FC236}">
                <a16:creationId xmlns:a16="http://schemas.microsoft.com/office/drawing/2014/main" id="{B33DC320-88AD-1855-A290-CCA48C1BF2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a:prstGeom prst="rect">
            <a:avLst/>
          </a:prstGeom>
        </p:spPr>
      </p:pic>
    </p:spTree>
    <p:extLst>
      <p:ext uri="{BB962C8B-B14F-4D97-AF65-F5344CB8AC3E}">
        <p14:creationId xmlns:p14="http://schemas.microsoft.com/office/powerpoint/2010/main" val="3012200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AAD7D-7BEA-F986-66FA-01D07FC20B51}"/>
              </a:ext>
            </a:extLst>
          </p:cNvPr>
          <p:cNvSpPr>
            <a:spLocks noGrp="1"/>
          </p:cNvSpPr>
          <p:nvPr>
            <p:ph type="title"/>
          </p:nvPr>
        </p:nvSpPr>
        <p:spPr/>
        <p:txBody>
          <a:bodyPr/>
          <a:lstStyle/>
          <a:p>
            <a:r>
              <a:rPr lang="en-US" dirty="0"/>
              <a:t>In the settings screen, select “Battery” using the right hand arrow</a:t>
            </a:r>
          </a:p>
        </p:txBody>
      </p:sp>
      <p:pic>
        <p:nvPicPr>
          <p:cNvPr id="5" name="Content Placeholder 4">
            <a:extLst>
              <a:ext uri="{FF2B5EF4-FFF2-40B4-BE49-F238E27FC236}">
                <a16:creationId xmlns:a16="http://schemas.microsoft.com/office/drawing/2014/main" id="{CA91F7E5-C59A-4639-7122-342C442FD4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a:prstGeom prst="rect">
            <a:avLst/>
          </a:prstGeom>
        </p:spPr>
      </p:pic>
    </p:spTree>
    <p:extLst>
      <p:ext uri="{BB962C8B-B14F-4D97-AF65-F5344CB8AC3E}">
        <p14:creationId xmlns:p14="http://schemas.microsoft.com/office/powerpoint/2010/main" val="39187105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532</TotalTime>
  <Words>1500</Words>
  <Application>Microsoft Office PowerPoint</Application>
  <PresentationFormat>Widescreen</PresentationFormat>
  <Paragraphs>89</Paragraphs>
  <Slides>37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Aptos</vt:lpstr>
      <vt:lpstr>Aptos Display</vt:lpstr>
      <vt:lpstr>Arial</vt:lpstr>
      <vt:lpstr>Office Theme</vt:lpstr>
      <vt:lpstr>Victron BT Smartshunt</vt:lpstr>
      <vt:lpstr>Power Management Problem When Using A Powerbox For Portable Operations In The Field</vt:lpstr>
      <vt:lpstr>The Victron BT Smartshunt is a game changer for portable operations</vt:lpstr>
      <vt:lpstr>Victron BT Smartshunt configured for a Powerwerx Megabox…Looks like a creature, SHU050150050 is the model I use, the PWRbox has the black wires facing inwards</vt:lpstr>
      <vt:lpstr>Victron Smartshunt app connected to my Megabox with screen showing SOC, Voltage, Current, Power in watts, Consumed Ah, and Time remaining</vt:lpstr>
      <vt:lpstr>Live Demonstration using a Powerwerx Megabox, Powerwerx Pwrbox, and view of the shunt outside of a powerbox </vt:lpstr>
      <vt:lpstr>Set up the battery parameters</vt:lpstr>
      <vt:lpstr>Once you come to the device main page, then click on the upper right gear symbol to get the Settings menu</vt:lpstr>
      <vt:lpstr>In the settings screen, select “Battery” using the right hand arrow</vt:lpstr>
      <vt:lpstr>Default Victron Smartshunt Battery Settings. You Will Need To Make Some Changes, defaulted to a lead acid battery</vt:lpstr>
      <vt:lpstr>Battery Settings You Want For A Bioenno Power LFP Battery…70Ah Example</vt:lpstr>
      <vt:lpstr>How calibrate your SOC (State Of Charge)  with the Victron BT Smartshunt</vt:lpstr>
      <vt:lpstr>Note “Battery SOC on reset”</vt:lpstr>
      <vt:lpstr>Menu choices with Battery SOC on reset</vt:lpstr>
      <vt:lpstr>Note Synchronize SOC to 100%</vt:lpstr>
      <vt:lpstr>Download the Victron Connect App to your Android or Apple phone</vt:lpstr>
      <vt:lpstr>Android phone Victron Connect app downloaded, now “Open”</vt:lpstr>
      <vt:lpstr>When You Open Up The Victron App You Will See A Device List…Just Click To Select A Device</vt:lpstr>
      <vt:lpstr>When Making A First Connection You Will Be Asked For A Pin Code (Android example) to pair the device</vt:lpstr>
      <vt:lpstr>Once Connected, Setup Screen Asks For Battery Ah and Aux Input, I Already Answered Battery Ah,  Then Took This Pic (Android Phone),Aux Input select “none”</vt:lpstr>
      <vt:lpstr>Firmware Update Screen</vt:lpstr>
      <vt:lpstr>Instant Readout Option, I Would Say Yes</vt:lpstr>
      <vt:lpstr>Apple Phone with Victron Connect app downloaded, device selected and then asks for the pin code to pair the device</vt:lpstr>
      <vt:lpstr>You can customize the name for each Smartshunt, one of these two devices has a custom name</vt:lpstr>
      <vt:lpstr>Steps to change the name for your Victron BT device…Go to the Victron Connect main screen and select a device</vt:lpstr>
      <vt:lpstr>On the device main screen, click on the upper right gear symbol (Settings)</vt:lpstr>
      <vt:lpstr>On the settings screen, click on the upper right three vertical dots</vt:lpstr>
      <vt:lpstr>You will now see additional menu items from the “Settings” screen, select “Product info”</vt:lpstr>
      <vt:lpstr>The “Product info” selection will show two screens, here is the upper screen, you select EDIT to create a custom name, right now is MEGABOX</vt:lpstr>
      <vt:lpstr>You can scroll down to the lower screen, here you can change the pin code</vt:lpstr>
      <vt:lpstr>You Can Only Have One BT Connection At A Time…Otherwise You Will See This Screen</vt:lpstr>
      <vt:lpstr>Set up wiring…note the small bulge to the right, the flat terminal contact point</vt:lpstr>
      <vt:lpstr>PWRbox wiring method I use</vt:lpstr>
      <vt:lpstr>Looking at the contact in front of the lug, the flat end is facing 90 degrees to the left of the lug</vt:lpstr>
      <vt:lpstr>Other Black wire with flat end facing 90 degrees to the right of the lug</vt:lpstr>
      <vt:lpstr>Megabox wiring instructions</vt:lpstr>
      <vt:lpstr>                                Final note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Mark Breakey</dc:creator>
  <cp:lastModifiedBy>Mark Breakey</cp:lastModifiedBy>
  <cp:revision>39</cp:revision>
  <dcterms:created xsi:type="dcterms:W3CDTF">2026-06-01T13:40:27Z</dcterms:created>
  <dcterms:modified xsi:type="dcterms:W3CDTF">2026-06-07T17:26:18Z</dcterms:modified>
</cp:coreProperties>
</file>